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315" r:id="rId3"/>
    <p:sldId id="712" r:id="rId4"/>
    <p:sldId id="713" r:id="rId5"/>
    <p:sldId id="737" r:id="rId6"/>
    <p:sldId id="739" r:id="rId7"/>
    <p:sldId id="738" r:id="rId8"/>
    <p:sldId id="691" r:id="rId9"/>
    <p:sldId id="701" r:id="rId10"/>
    <p:sldId id="741" r:id="rId11"/>
    <p:sldId id="742" r:id="rId12"/>
    <p:sldId id="744" r:id="rId13"/>
    <p:sldId id="745" r:id="rId14"/>
    <p:sldId id="746" r:id="rId15"/>
    <p:sldId id="748" r:id="rId16"/>
    <p:sldId id="767" r:id="rId17"/>
    <p:sldId id="750" r:id="rId18"/>
    <p:sldId id="626" r:id="rId1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B1E"/>
    <a:srgbClr val="FF3300"/>
    <a:srgbClr val="FF9966"/>
    <a:srgbClr val="C7F0F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631" autoAdjust="0"/>
  </p:normalViewPr>
  <p:slideViewPr>
    <p:cSldViewPr>
      <p:cViewPr varScale="1">
        <p:scale>
          <a:sx n="108" d="100"/>
          <a:sy n="108" d="100"/>
        </p:scale>
        <p:origin x="-28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2CDB6F-9360-4AC5-A1A4-B746F8B27D7E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69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AOT = advanced oxidation technologies</a:t>
            </a:r>
          </a:p>
          <a:p>
            <a:r>
              <a:rPr lang="en-GB" dirty="0" smtClean="0"/>
              <a:t>SRS = Savannah</a:t>
            </a:r>
            <a:r>
              <a:rPr lang="en-GB" baseline="0" dirty="0" smtClean="0"/>
              <a:t> River 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97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AOT = advanced oxidation technologies</a:t>
            </a:r>
          </a:p>
          <a:p>
            <a:r>
              <a:rPr lang="en-GB" dirty="0" smtClean="0"/>
              <a:t>SRS = Savannah</a:t>
            </a:r>
            <a:r>
              <a:rPr lang="en-GB" baseline="0" dirty="0" smtClean="0"/>
              <a:t> River 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97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CADF80-D871-447A-A983-1181F854CDDD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6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A8428-06D5-4E48-A35D-75F4DDC719B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5" y="4861565"/>
            <a:ext cx="5206153" cy="4605004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08912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7544" y="2852936"/>
            <a:ext cx="8208912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450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Caption &amp;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04864"/>
            <a:ext cx="5111750" cy="39212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2000">
                <a:solidFill>
                  <a:srgbClr val="666666"/>
                </a:solidFill>
              </a:defRPr>
            </a:lvl4pPr>
            <a:lvl5pPr>
              <a:defRPr sz="2000">
                <a:solidFill>
                  <a:srgbClr val="66666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537" y="2204864"/>
            <a:ext cx="3024336" cy="3921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6666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553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95536" y="1700807"/>
            <a:ext cx="3024336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563888" y="1700808"/>
            <a:ext cx="5112568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</p:spTree>
    <p:extLst>
      <p:ext uri="{BB962C8B-B14F-4D97-AF65-F5344CB8AC3E}">
        <p14:creationId xmlns:p14="http://schemas.microsoft.com/office/powerpoint/2010/main" val="6820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5338936" cy="42813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152" y="1844825"/>
            <a:ext cx="2746648" cy="4248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7CA41E8-ABA4-4C5B-81A5-5CD889FC8C0C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1F9B14-DC0F-440A-A27F-2E74A0D10D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09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Picture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2204864"/>
            <a:ext cx="5338936" cy="39212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152" y="1700809"/>
            <a:ext cx="274664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7CA41E8-ABA4-4C5B-81A5-5CD889FC8C0C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1F9B14-DC0F-440A-A27F-2E74A0D10D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95536" y="1700808"/>
            <a:ext cx="5328592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</p:spTree>
    <p:extLst>
      <p:ext uri="{BB962C8B-B14F-4D97-AF65-F5344CB8AC3E}">
        <p14:creationId xmlns:p14="http://schemas.microsoft.com/office/powerpoint/2010/main" val="341209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536" y="1772815"/>
            <a:ext cx="8064896" cy="3888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66666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536" y="5733256"/>
            <a:ext cx="8064896" cy="438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6666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61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Caption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536" y="2132856"/>
            <a:ext cx="8352928" cy="35283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66666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536" y="5733256"/>
            <a:ext cx="8352928" cy="438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6666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95536" y="1700808"/>
            <a:ext cx="8352928" cy="43204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</p:spTree>
    <p:extLst>
      <p:ext uri="{BB962C8B-B14F-4D97-AF65-F5344CB8AC3E}">
        <p14:creationId xmlns:p14="http://schemas.microsoft.com/office/powerpoint/2010/main" val="219661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71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523434" cy="1143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95AF8-1FC4-4340-AA27-E2A1F4AE1F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9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48" y="1844824"/>
            <a:ext cx="8345016" cy="47525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8359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scu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08912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852936"/>
            <a:ext cx="8208912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19256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7544" y="476672"/>
            <a:ext cx="6696744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38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91264" cy="39212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536" y="6356350"/>
            <a:ext cx="21952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95536" y="1700807"/>
            <a:ext cx="8280920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</p:spTree>
    <p:extLst>
      <p:ext uri="{BB962C8B-B14F-4D97-AF65-F5344CB8AC3E}">
        <p14:creationId xmlns:p14="http://schemas.microsoft.com/office/powerpoint/2010/main" val="421038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808"/>
            <a:ext cx="4038600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7CA41E8-ABA4-4C5B-81A5-5CD889FC8C0C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1F9B14-DC0F-440A-A27F-2E74A0D10D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080120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395536" y="1700808"/>
            <a:ext cx="4038600" cy="438194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800">
                <a:solidFill>
                  <a:srgbClr val="66666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86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700807"/>
            <a:ext cx="4040188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6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000">
                <a:solidFill>
                  <a:srgbClr val="666666"/>
                </a:solidFill>
              </a:defRPr>
            </a:lvl2pPr>
            <a:lvl3pPr>
              <a:defRPr sz="1800">
                <a:solidFill>
                  <a:srgbClr val="666666"/>
                </a:solidFill>
              </a:defRPr>
            </a:lvl3pPr>
            <a:lvl4pPr>
              <a:defRPr sz="16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00807"/>
            <a:ext cx="4041775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000">
                <a:solidFill>
                  <a:srgbClr val="666666"/>
                </a:solidFill>
              </a:defRPr>
            </a:lvl2pPr>
            <a:lvl3pPr>
              <a:defRPr sz="1800">
                <a:solidFill>
                  <a:srgbClr val="666666"/>
                </a:solidFill>
              </a:defRPr>
            </a:lvl3pPr>
            <a:lvl4pPr>
              <a:defRPr sz="16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7CA41E8-ABA4-4C5B-81A5-5CD889FC8C0C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1F9B14-DC0F-440A-A27F-2E74A0D10D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85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533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95536" y="1700807"/>
            <a:ext cx="8280920" cy="4740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1">
                <a:solidFill>
                  <a:srgbClr val="66666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subheading styles</a:t>
            </a:r>
          </a:p>
        </p:txBody>
      </p:sp>
    </p:spTree>
    <p:extLst>
      <p:ext uri="{BB962C8B-B14F-4D97-AF65-F5344CB8AC3E}">
        <p14:creationId xmlns:p14="http://schemas.microsoft.com/office/powerpoint/2010/main" val="2705533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772816"/>
            <a:ext cx="5111750" cy="435334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2000">
                <a:solidFill>
                  <a:srgbClr val="666666"/>
                </a:solidFill>
              </a:defRPr>
            </a:lvl4pPr>
            <a:lvl5pPr>
              <a:defRPr sz="2000">
                <a:solidFill>
                  <a:srgbClr val="66666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536" y="1772816"/>
            <a:ext cx="3069977" cy="43533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6666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553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012ADEB9-B943-4968-ADF2-270CE1983704}" type="datetimeFigureOut">
              <a:rPr lang="en-GB" smtClean="0"/>
              <a:pPr/>
              <a:t>23/08/2017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DA7189-44D3-4817-8EA2-FAB78B86418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5536" y="476672"/>
            <a:ext cx="676875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0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70" r:id="rId3"/>
    <p:sldLayoutId id="2147483671" r:id="rId4"/>
    <p:sldLayoutId id="2147483673" r:id="rId5"/>
    <p:sldLayoutId id="2147483681" r:id="rId6"/>
    <p:sldLayoutId id="2147483675" r:id="rId7"/>
    <p:sldLayoutId id="2147483682" r:id="rId8"/>
    <p:sldLayoutId id="2147483679" r:id="rId9"/>
    <p:sldLayoutId id="2147483683" r:id="rId10"/>
    <p:sldLayoutId id="2147483677" r:id="rId11"/>
    <p:sldLayoutId id="2147483684" r:id="rId12"/>
    <p:sldLayoutId id="2147483674" r:id="rId13"/>
    <p:sldLayoutId id="2147483685" r:id="rId14"/>
    <p:sldLayoutId id="2147483687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.uk/imgres?imgurl=http://www.cassonmann.co.uk/~casson/images/53.jpg&amp;imgrefurl=http://www.cassonmann.co.uk/awards/?pg=2&amp;h=396&amp;w=396&amp;sz=25&amp;hl=en&amp;start=2&amp;um=1&amp;tbnid=ISxateWXKFS1WM:&amp;tbnh=124&amp;tbnw=124&amp;prev=/images?q=sellafield+science&amp;svnum=10&amp;um=1&amp;hl=en&amp;rls=GGLD,GGLD:2005-15,GGLD:en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2" Type="http://schemas.openxmlformats.org/officeDocument/2006/relationships/hyperlink" Target="http://images.google.co.uk/imgres?imgurl=http://www.nukeworker.com/pictures/albums/userpics/12116/CumSellafield.jpg&amp;imgrefurl=http://www.nukeworker.com/pictures/thumbnails-lastup-6.html&amp;h=853&amp;w=1280&amp;sz=231&amp;hl=en&amp;start=31&amp;um=1&amp;tbnid=GFywFwfvKqOGBM:&amp;tbnh=100&amp;tbnw=150&amp;prev=/images?q=sellafield&amp;start=20&amp;ndsp=20&amp;svnum=10&amp;um=1&amp;hl=en&amp;rls=GGLD,GGLD:2005-15,GGLD:en&amp;sa=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images.google.co.uk/imgres?imgurl=http://www.nti.org/images/sellafield3.jpg&amp;imgrefurl=http://www.nti.org/e_research/e3_52a.html&amp;h=370&amp;w=380&amp;sz=124&amp;hl=en&amp;start=20&amp;um=1&amp;tbnid=HMZoUkLVTtp7mM:&amp;tbnh=120&amp;tbnw=123&amp;prev=/images?q=sellafield&amp;svnum=10&amp;um=1&amp;hl=en&amp;rls=GGLD,GGLD:2005-15,GGLD:en&amp;sa=N" TargetMode="External"/><Relationship Id="rId11" Type="http://schemas.openxmlformats.org/officeDocument/2006/relationships/image" Target="../media/image8.jpeg"/><Relationship Id="rId5" Type="http://schemas.openxmlformats.org/officeDocument/2006/relationships/image" Target="../media/image4.jpeg"/><Relationship Id="rId10" Type="http://schemas.openxmlformats.org/officeDocument/2006/relationships/image" Target="../media/image7.jpeg"/><Relationship Id="rId4" Type="http://schemas.openxmlformats.org/officeDocument/2006/relationships/hyperlink" Target="http://images.google.co.uk/imgres?imgurl=http://www.rsa.org.uk/read/images/feature_design.jpg&amp;imgrefurl=http://www.rsa.org.uk/journal/article.asp?articleID=633&amp;h=206&amp;w=254&amp;sz=15&amp;hl=en&amp;start=9&amp;um=1&amp;tbnid=R4rV__qOLJdHbM:&amp;tbnh=90&amp;tbnw=111&amp;prev=/images?q=sellafield+science&amp;svnum=10&amp;um=1&amp;hl=en&amp;rls=GGLD,GGLD:2005-15,GGLD:en" TargetMode="External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6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hyperlink" Target="http://www.ucl.ac.uk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11" Type="http://schemas.openxmlformats.org/officeDocument/2006/relationships/image" Target="../media/image65.gif"/><Relationship Id="rId5" Type="http://schemas.openxmlformats.org/officeDocument/2006/relationships/image" Target="../media/image60.jpeg"/><Relationship Id="rId10" Type="http://schemas.openxmlformats.org/officeDocument/2006/relationships/image" Target="../media/image64.jpeg"/><Relationship Id="rId4" Type="http://schemas.openxmlformats.org/officeDocument/2006/relationships/image" Target="../media/image19.jpeg"/><Relationship Id="rId9" Type="http://schemas.openxmlformats.org/officeDocument/2006/relationships/image" Target="../media/image6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914401"/>
            <a:ext cx="8064896" cy="1010543"/>
          </a:xfrm>
        </p:spPr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Nuclear R&amp;D at Lancaster </a:t>
            </a:r>
            <a:r>
              <a:rPr lang="en-GB" dirty="0">
                <a:solidFill>
                  <a:srgbClr val="C00000"/>
                </a:solidFill>
              </a:rPr>
              <a:t/>
            </a:r>
            <a:br>
              <a:rPr lang="en-GB" dirty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Professor Colin </a:t>
            </a:r>
            <a:r>
              <a:rPr lang="en-GB" dirty="0" err="1" smtClean="0"/>
              <a:t>Boxall</a:t>
            </a:r>
            <a:r>
              <a:rPr lang="en-GB" dirty="0" smtClean="0"/>
              <a:t>, </a:t>
            </a:r>
          </a:p>
          <a:p>
            <a:r>
              <a:rPr lang="en-GB" dirty="0" smtClean="0"/>
              <a:t>Lloyd’s Register Foundation Chair in Nuclear Engineering &amp; Decommissioning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43794" y="3440174"/>
            <a:ext cx="8232662" cy="2028800"/>
            <a:chOff x="800100" y="3200400"/>
            <a:chExt cx="7772400" cy="1800225"/>
          </a:xfrm>
        </p:grpSpPr>
        <p:pic>
          <p:nvPicPr>
            <p:cNvPr id="10" name="Picture 5" descr="CumSellafield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3200400"/>
              <a:ext cx="2679700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feature_design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5" y="3200400"/>
              <a:ext cx="2203450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7" descr="sellafield3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3200400"/>
              <a:ext cx="1844675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 descr="53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63" y="3200400"/>
              <a:ext cx="1785937" cy="178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467544" y="5481607"/>
            <a:ext cx="82089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90"/>
          <a:stretch/>
        </p:blipFill>
        <p:spPr>
          <a:xfrm>
            <a:off x="251520" y="3440173"/>
            <a:ext cx="2808156" cy="20126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504" y="3068960"/>
            <a:ext cx="360040" cy="3384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5" descr="D:\01.05.13 UO2 before and after H2O2 exposure\U404\After H2O2 exposure\U404 P8 1 20x half and half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11960" y="3440174"/>
            <a:ext cx="2685385" cy="201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40173"/>
            <a:ext cx="2139167" cy="201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C:\Documents and Settings\Colin Boxall\My Documents\proposals\EPSRC\nuclear\Nuclear Fission Bid\PIED membrane schematic for GANEX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77" y="3440173"/>
            <a:ext cx="2288172" cy="204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0" y="246925"/>
            <a:ext cx="1957506" cy="864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584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5144" y="1935494"/>
            <a:ext cx="4480364" cy="209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5" y="1628800"/>
            <a:ext cx="64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dirty="0" smtClean="0">
                <a:solidFill>
                  <a:prstClr val="black"/>
                </a:solidFill>
                <a:cs typeface="Arial" pitchFamily="34" charset="0"/>
              </a:rPr>
              <a:t>Of UK’s 120 </a:t>
            </a:r>
            <a:r>
              <a:rPr lang="en-GB" sz="1400" dirty="0" err="1">
                <a:solidFill>
                  <a:prstClr val="black"/>
                </a:solidFill>
                <a:cs typeface="Arial" pitchFamily="34" charset="0"/>
              </a:rPr>
              <a:t>ktonnes</a:t>
            </a:r>
            <a:r>
              <a:rPr lang="en-GB" sz="1400" dirty="0">
                <a:solidFill>
                  <a:prstClr val="black"/>
                </a:solidFill>
                <a:cs typeface="Arial" pitchFamily="34" charset="0"/>
              </a:rPr>
              <a:t> of </a:t>
            </a:r>
            <a:r>
              <a:rPr lang="en-GB" sz="1400" dirty="0" smtClean="0">
                <a:solidFill>
                  <a:prstClr val="black"/>
                </a:solidFill>
                <a:cs typeface="Arial" pitchFamily="34" charset="0"/>
              </a:rPr>
              <a:t>ILW, </a:t>
            </a:r>
            <a:r>
              <a:rPr lang="en-GB" sz="1400" dirty="0">
                <a:solidFill>
                  <a:prstClr val="black"/>
                </a:solidFill>
                <a:cs typeface="Arial" pitchFamily="34" charset="0"/>
              </a:rPr>
              <a:t>~650,000 m</a:t>
            </a:r>
            <a:r>
              <a:rPr lang="en-GB" sz="1400" baseline="30000" dirty="0">
                <a:solidFill>
                  <a:prstClr val="black"/>
                </a:solidFill>
                <a:cs typeface="Arial" pitchFamily="34" charset="0"/>
              </a:rPr>
              <a:t>3</a:t>
            </a:r>
            <a:r>
              <a:rPr lang="en-GB" sz="1400" dirty="0">
                <a:solidFill>
                  <a:prstClr val="black"/>
                </a:solidFill>
                <a:cs typeface="Arial" pitchFamily="34" charset="0"/>
              </a:rPr>
              <a:t> is contaminated structural concrete. </a:t>
            </a:r>
            <a:endParaRPr lang="en-GB" sz="1400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16351" y="462354"/>
            <a:ext cx="8136904" cy="1143000"/>
          </a:xfrm>
        </p:spPr>
        <p:txBody>
          <a:bodyPr/>
          <a:lstStyle/>
          <a:p>
            <a:pPr algn="l"/>
            <a:r>
              <a:rPr lang="en-GB" sz="3200" dirty="0" err="1" smtClean="0">
                <a:solidFill>
                  <a:srgbClr val="C00000"/>
                </a:solidFill>
                <a:latin typeface="+mj-lt"/>
              </a:rPr>
              <a:t>Electrokinetic</a:t>
            </a: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 Decontamination </a:t>
            </a:r>
            <a:br>
              <a:rPr lang="en-GB" sz="3200" dirty="0" smtClean="0">
                <a:solidFill>
                  <a:srgbClr val="C00000"/>
                </a:solidFill>
                <a:latin typeface="+mj-lt"/>
              </a:rPr>
            </a:b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of Concrete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9" name="Picture 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1691677"/>
            <a:ext cx="1899022" cy="103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29" y="1124744"/>
            <a:ext cx="1983673" cy="38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75267"/>
            <a:ext cx="1845568" cy="46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FGMSP_pla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489" y="1988637"/>
            <a:ext cx="2294411" cy="2088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49080"/>
            <a:ext cx="3775212" cy="2644296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" y="4149080"/>
            <a:ext cx="4213862" cy="265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29126" y="6189305"/>
            <a:ext cx="1212173" cy="54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89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pPr algn="l"/>
            <a:r>
              <a:rPr lang="en-GB" sz="3600" dirty="0" smtClean="0">
                <a:solidFill>
                  <a:srgbClr val="C00000"/>
                </a:solidFill>
              </a:rPr>
              <a:t>Tele–operated &amp; Autonomous </a:t>
            </a:r>
            <a:br>
              <a:rPr lang="en-GB" sz="3600" dirty="0" smtClean="0">
                <a:solidFill>
                  <a:srgbClr val="C00000"/>
                </a:solidFill>
              </a:rPr>
            </a:br>
            <a:r>
              <a:rPr lang="en-GB" sz="3600" dirty="0" smtClean="0">
                <a:solidFill>
                  <a:srgbClr val="C00000"/>
                </a:solidFill>
              </a:rPr>
              <a:t>Mobile Robotics for Nuclear</a:t>
            </a:r>
            <a:endParaRPr lang="en-GB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5040560"/>
          </a:xfrm>
        </p:spPr>
        <p:txBody>
          <a:bodyPr>
            <a:noAutofit/>
          </a:bodyPr>
          <a:lstStyle/>
          <a:p>
            <a:pPr lvl="0"/>
            <a:r>
              <a:rPr lang="en-GB" sz="1600" dirty="0" smtClean="0"/>
              <a:t>Group: 8 students, 3 academic researchers</a:t>
            </a:r>
          </a:p>
          <a:p>
            <a:pPr lvl="0"/>
            <a:r>
              <a:rPr lang="en-GB" sz="1600" dirty="0" smtClean="0"/>
              <a:t>Statistical </a:t>
            </a:r>
            <a:r>
              <a:rPr lang="en-GB" sz="1600" dirty="0"/>
              <a:t>modelling </a:t>
            </a:r>
            <a:r>
              <a:rPr lang="en-GB" sz="1600" dirty="0" smtClean="0"/>
              <a:t>and optimal control</a:t>
            </a:r>
            <a:endParaRPr lang="en-GB" sz="1600" dirty="0"/>
          </a:p>
          <a:p>
            <a:pPr lvl="0"/>
            <a:r>
              <a:rPr lang="en-GB" sz="1600" dirty="0"/>
              <a:t>Multidisciplinary </a:t>
            </a:r>
            <a:r>
              <a:rPr lang="en-GB" sz="1600" dirty="0" smtClean="0"/>
              <a:t>approach</a:t>
            </a:r>
          </a:p>
          <a:p>
            <a:pPr lvl="1"/>
            <a:r>
              <a:rPr lang="en-GB" sz="1600" dirty="0" smtClean="0"/>
              <a:t>widespread impact across academic</a:t>
            </a:r>
            <a:br>
              <a:rPr lang="en-GB" sz="1600" dirty="0" smtClean="0"/>
            </a:br>
            <a:r>
              <a:rPr lang="en-GB" sz="1600" dirty="0" smtClean="0"/>
              <a:t>and industry–based users</a:t>
            </a:r>
          </a:p>
          <a:p>
            <a:pPr lvl="1"/>
            <a:r>
              <a:rPr lang="en-GB" sz="1600" dirty="0" smtClean="0"/>
              <a:t>funded </a:t>
            </a:r>
            <a:r>
              <a:rPr lang="en-GB" sz="1600" dirty="0"/>
              <a:t>by </a:t>
            </a:r>
            <a:r>
              <a:rPr lang="en-GB" sz="1600" dirty="0" smtClean="0"/>
              <a:t>EPSRC</a:t>
            </a:r>
            <a:r>
              <a:rPr lang="en-GB" sz="1600" dirty="0"/>
              <a:t>, ERDF, </a:t>
            </a:r>
            <a:r>
              <a:rPr lang="en-GB" sz="1600" dirty="0" smtClean="0"/>
              <a:t>NDA &amp; industry</a:t>
            </a:r>
          </a:p>
          <a:p>
            <a:pPr lvl="1"/>
            <a:r>
              <a:rPr lang="en-GB" sz="1600" dirty="0"/>
              <a:t>a</a:t>
            </a:r>
            <a:r>
              <a:rPr lang="en-GB" sz="1600" dirty="0" smtClean="0"/>
              <a:t>pplied work spans robotics, transport,</a:t>
            </a:r>
            <a:br>
              <a:rPr lang="en-GB" sz="1600" dirty="0" smtClean="0"/>
            </a:br>
            <a:r>
              <a:rPr lang="en-GB" sz="1600" dirty="0" smtClean="0"/>
              <a:t>energy and the environment</a:t>
            </a:r>
          </a:p>
          <a:p>
            <a:pPr lvl="1"/>
            <a:endParaRPr lang="en-GB" sz="1600" b="1" dirty="0"/>
          </a:p>
          <a:p>
            <a:pPr marL="0" indent="0">
              <a:buNone/>
            </a:pPr>
            <a:r>
              <a:rPr lang="en-GB" sz="1600" b="1" dirty="0" smtClean="0"/>
              <a:t>Selected </a:t>
            </a:r>
            <a:r>
              <a:rPr lang="en-GB" sz="1600" b="1" dirty="0"/>
              <a:t>Outputs</a:t>
            </a:r>
            <a:endParaRPr lang="en-GB" sz="1600" dirty="0"/>
          </a:p>
          <a:p>
            <a:pPr lvl="0"/>
            <a:r>
              <a:rPr lang="en-GB" sz="1600" dirty="0"/>
              <a:t>Led development of control systems for </a:t>
            </a:r>
            <a:r>
              <a:rPr lang="en-GB" sz="1600" i="1" dirty="0"/>
              <a:t>Mobile Dual–Arm </a:t>
            </a:r>
            <a:r>
              <a:rPr lang="en-GB" sz="1600" i="1" dirty="0" smtClean="0"/>
              <a:t>Nuclear Decommissioning </a:t>
            </a:r>
            <a:r>
              <a:rPr lang="en-GB" sz="1600" i="1" dirty="0"/>
              <a:t>Robot</a:t>
            </a:r>
            <a:r>
              <a:rPr lang="en-GB" sz="1600" dirty="0"/>
              <a:t>, supported by </a:t>
            </a:r>
            <a:r>
              <a:rPr lang="en-GB" sz="1600" dirty="0" err="1"/>
              <a:t>Brokk</a:t>
            </a:r>
            <a:r>
              <a:rPr lang="en-GB" sz="1600" dirty="0"/>
              <a:t> and </a:t>
            </a:r>
            <a:r>
              <a:rPr lang="en-GB" sz="1600" dirty="0" err="1"/>
              <a:t>HydroLek</a:t>
            </a:r>
            <a:r>
              <a:rPr lang="en-GB" sz="1600" dirty="0"/>
              <a:t> </a:t>
            </a:r>
            <a:r>
              <a:rPr lang="en-GB" sz="1600" dirty="0" smtClean="0"/>
              <a:t>Ltd </a:t>
            </a:r>
            <a:r>
              <a:rPr lang="en-GB" sz="1600" dirty="0"/>
              <a:t>and </a:t>
            </a:r>
            <a:r>
              <a:rPr lang="en-GB" sz="1600" dirty="0" smtClean="0"/>
              <a:t>e.g. utilised</a:t>
            </a:r>
            <a:br>
              <a:rPr lang="en-GB" sz="1600" dirty="0" smtClean="0"/>
            </a:br>
            <a:r>
              <a:rPr lang="en-GB" sz="1600" dirty="0" smtClean="0"/>
              <a:t>by NNL </a:t>
            </a:r>
            <a:r>
              <a:rPr lang="en-GB" sz="1600" dirty="0"/>
              <a:t>and </a:t>
            </a:r>
            <a:r>
              <a:rPr lang="en-GB" sz="1600" dirty="0" smtClean="0"/>
              <a:t>Sellafield </a:t>
            </a:r>
            <a:r>
              <a:rPr lang="en-GB" sz="1600" dirty="0"/>
              <a:t>for contaminated material discrimination </a:t>
            </a:r>
            <a:r>
              <a:rPr lang="en-GB" sz="1600" dirty="0" smtClean="0"/>
              <a:t>trials (2012)</a:t>
            </a:r>
          </a:p>
          <a:p>
            <a:pPr lvl="1"/>
            <a:r>
              <a:rPr lang="en-GB" sz="1200" dirty="0" smtClean="0"/>
              <a:t>Taylor, C.J. and Robertson, D. (2013) State–dependent control of a hydraulically–actuated nuclear decommissioning robot, </a:t>
            </a:r>
            <a:r>
              <a:rPr lang="en-GB" sz="1200" i="1" dirty="0" smtClean="0"/>
              <a:t>Control Engineering Practice</a:t>
            </a:r>
            <a:r>
              <a:rPr lang="en-GB" sz="1200" dirty="0" smtClean="0"/>
              <a:t>, </a:t>
            </a:r>
            <a:r>
              <a:rPr lang="en-GB" sz="1200" b="1" dirty="0" smtClean="0"/>
              <a:t>21</a:t>
            </a:r>
            <a:r>
              <a:rPr lang="en-GB" sz="1200" dirty="0" smtClean="0"/>
              <a:t>, pp. 1716–1725</a:t>
            </a:r>
          </a:p>
          <a:p>
            <a:pPr lvl="1"/>
            <a:r>
              <a:rPr lang="en-GB" sz="1200" dirty="0" smtClean="0"/>
              <a:t>Taylor, C.J. &amp; Seward, D.W. (2010) Dual–arm robotic manipulator, </a:t>
            </a:r>
            <a:r>
              <a:rPr lang="en-GB" sz="1200" i="1" dirty="0" smtClean="0"/>
              <a:t>Nuclear Engineering International</a:t>
            </a:r>
            <a:r>
              <a:rPr lang="en-GB" sz="1200" dirty="0" smtClean="0"/>
              <a:t> magazine, August, pp. 24–26</a:t>
            </a:r>
            <a:endParaRPr lang="en-GB" sz="1200" dirty="0"/>
          </a:p>
          <a:p>
            <a:pPr lvl="0"/>
            <a:r>
              <a:rPr lang="en-GB" sz="1600" dirty="0" smtClean="0"/>
              <a:t>Led </a:t>
            </a:r>
            <a:r>
              <a:rPr lang="en-GB" sz="1600" dirty="0"/>
              <a:t>development of world first on–site </a:t>
            </a:r>
            <a:r>
              <a:rPr lang="en-GB" sz="1600" i="1" dirty="0"/>
              <a:t>Automated Ground </a:t>
            </a:r>
            <a:r>
              <a:rPr lang="en-GB" sz="1600" i="1" dirty="0" smtClean="0"/>
              <a:t>Compactor</a:t>
            </a:r>
            <a:r>
              <a:rPr lang="en-GB" sz="1600" dirty="0" smtClean="0"/>
              <a:t> piloted</a:t>
            </a:r>
            <a:br>
              <a:rPr lang="en-GB" sz="1600" dirty="0" smtClean="0"/>
            </a:br>
            <a:r>
              <a:rPr lang="en-GB" sz="1600" dirty="0" smtClean="0"/>
              <a:t>at </a:t>
            </a:r>
            <a:r>
              <a:rPr lang="en-GB" sz="1600" dirty="0"/>
              <a:t>construction sites in Leeds and Liverpool by </a:t>
            </a:r>
            <a:r>
              <a:rPr lang="en-GB" sz="1600" dirty="0" err="1"/>
              <a:t>Bachy</a:t>
            </a:r>
            <a:r>
              <a:rPr lang="en-GB" sz="1600" dirty="0"/>
              <a:t> </a:t>
            </a:r>
            <a:r>
              <a:rPr lang="en-GB" sz="1600" dirty="0" err="1" smtClean="0"/>
              <a:t>Soletanche</a:t>
            </a:r>
            <a:endParaRPr lang="en-GB" sz="1600" dirty="0" smtClean="0"/>
          </a:p>
          <a:p>
            <a:pPr lvl="0"/>
            <a:endParaRPr lang="en-GB" sz="1600" b="1" dirty="0" smtClean="0"/>
          </a:p>
          <a:p>
            <a:pPr lvl="0"/>
            <a:endParaRPr lang="en-GB" sz="1600" dirty="0"/>
          </a:p>
          <a:p>
            <a:endParaRPr lang="en-GB" sz="1600" dirty="0"/>
          </a:p>
        </p:txBody>
      </p:sp>
      <p:pic>
        <p:nvPicPr>
          <p:cNvPr id="1026" name="Picture 2" descr="D:\submit\ukacc\brokk\gras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08820"/>
            <a:ext cx="331236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1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1520" y="2852936"/>
            <a:ext cx="6768752" cy="1152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>
                <a:solidFill>
                  <a:srgbClr val="C00000"/>
                </a:solidFill>
              </a:rPr>
              <a:t>Theme 2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 smtClean="0">
                <a:solidFill>
                  <a:srgbClr val="C00000"/>
                </a:solidFill>
              </a:rPr>
              <a:t>Waste</a:t>
            </a:r>
            <a:br>
              <a:rPr lang="en-GB" dirty="0" smtClean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8" name="Picture 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8349" y="4293096"/>
            <a:ext cx="1193807" cy="64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573016"/>
            <a:ext cx="1545563" cy="63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780928"/>
            <a:ext cx="948865" cy="76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367" y="4941168"/>
            <a:ext cx="1320989" cy="86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51" y="1772816"/>
            <a:ext cx="1845568" cy="46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28" y="980538"/>
            <a:ext cx="1957506" cy="8642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04864"/>
            <a:ext cx="1925762" cy="6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69" y="5846093"/>
            <a:ext cx="755135" cy="76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6" y="5994487"/>
            <a:ext cx="11620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0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488832" cy="1143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TRLs 1-3: DISTINCTIVE, 2014-2017 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AutoShape 2" descr="data:image/jpeg;base64,/9j/4AAQSkZJRgABAQAAAQABAAD/2wCEAAMCAgMCAgMDAwMEAwMEBQgFBQQEBQoHBwYIDAoMDAsKCwsNDhIQDQ4RDgsLEBYQERMUFRUVDA8XGBYUGBIUFRQBAwQEBQQFCQUFCRQNCw0UFBQUFBQUFBQUFBQUFBQUFBQUFBQUFBQUFBQUFBQUFBQUFBQUFBQUFBQUFBQUFBQUFP/AABEIADwAU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Hv+CcVzNpfw8+LWoWFrZTalDNpSRSXlrFOFVmnDACRWHQdq+hdQ+Muv2trdo9hBHdRMCjrotoYn/3v3X+cV4t/wSws7e+8GfFiK5hWeM3GlfK2ccGf0r7C1jwV4dtbS5uru3S1tY1MksjSuERAMkn5qAPnKf4/eM9koY2UbNuCkaHabFJxtx+77c/nXsXwy8cazrHhO3utQGlz3js58z+yLVeA3AzsrhEl8K+JtSc6cfPtEb7u4htv97DDOK9N0jQrTR9MjgsmLW/3gpcN156igDwDx58fPGGjtrr2N9bxNbicxxjSrTcgWRlBz5HPRMfX2ry7xf8AtN/EbSdH0qeDxBaBmjkE7LplnyVlKf8APHjgd6u/EvS3uF8TrJJFFLMkkwTJ+QpJIFXJ4O7zG9uBXi/xW1LSV0Gwh05IYriTzZHKIEYkzEr2GcDPQ9qAPs6Cx+My/DOLxj/wlGlzxpbpcy2r6bb7ipIJ2v5IXKrg4GSeR6VLH8atci0m2kkmtHn2qHdtNtVLHAyceV3OT+NcN+y5+03BbfD6LSfGdzNBJbqYrWefLG75URqv1I2/McZ284JqPw3oE93DNJqcuY5DtiiUACPPT0oA6K9+OXiJkZ/PtExzgada4/8ARNeEftw+IH8V/B34WaxcLB9tl1LWYXlhtYoCyIbfYCI1UHG5scdDXb+LdCv/AA5cSyi1Z9N2/LcINwB9DjpXk/7VV0tz8AfhUAfmTV9bVh6c2tAHs/8AwSqaODwl8VjJIq5uNKA3nAPNz/hX1f8AF3TrfxH4QuNNu7mSC0nCNK0Uoj3qh3lN2e4XFfmj8Br250z9mP4pzWmTKde0JMAkZBF5VVNWvNeEdhLPOLojesTSna2PagD9QfC3wU8K+LrbS30mKPTBFaS+XPat5hfIXc7n+IggjmtbU/gnr3hDNxYTJq9i3zSRRgpKPcKSQfzFeW/spa/qE3wcivraBrbXtDWS0vLReftSBcgqD3ddvTuK9/8A2b/jzovxw8I6i+mef9p0uf7PcQzxbHU4JwV9PlIz7UAfnj4/1IpfatHfI0b2+Y/sgG2XYXdm3AjKnBGMgHnpXhHxQ1DTrnWNJEmn6iLJNNRkt5WCSOTvYN1ORk/oK+uP2q76z8e3Gv8Aj2xtJbDULS2MI83G9oeIyrgd+jc55r5TufAXin4n+PtD0XRtFd7qazgggRjtQgKTvZyAFwMsfYUAbHw60KXxN8OLG5uCDMly8cbKDu3xtuX9VGDX054Wig1zwqyTxb1uxvVlyGCnkYPtXlXxN0TT/gP4M0XwnPfCS/s7yOdra0k3XF1IvMeCfuRuzZJPJXOK7Xwd4rTVbaC3gZFSOIRfushS/tnnb6e1AHNWfxWPgzxXqPhDxPOl/bQYaG4mwrSxtyuc9ePSvNf2yPDcXhn4PfDeG3uFuLS71nW72BgPupJ9lKp+GDV/9tHwT+50DXxGyz7Wt5XP8eAHX8gGH4V5/wDGjWZtZ/ZT+CrXDM0tvf63bsx6HbJBjH4EUAbn7OepafpX7L3xgk1GzkvWk1bRorWOOTZtnKXe12/2QM1xXhzxDqGm+J7DWiISLSXIVsMBkY5THI9+nFejfsp29pdfs9/FCC91ddFgk1vRgLloGmyfKvflChHyfwry/wAe6Bb+GtVTTNE1u+1exmiWWVpbZrYZyThVbBx74HagD6q+Cv7WupaD8TY5fEl5LN4dubVoJLHTdNDSRTFtyP8AKQTjB+bpg+1fTH7K+p6PonxT8cajZ6jYWfh7Wj59vBPKkcxyWkUrHuyR88pOM/MR71+ePwe06zmsNQe+0WLWZmlCx/aL10KDaeyKSevrX0n8JfHGjN4u8KJfaUttp1jbtbwQozbQ+ANpPDY+/j/fNAHUfGvx/wCD/AVlqNxrVhPrmj393LDFbWqAtcAl2Q84VQMdTXhXjP8AbG8b6/4bJ8IWFr4MsrRSsQt/39w6KuAdxVY1/wCAqDTP2vdRhX/hGrMXLxxM08inlcgbFGcf7zfnXjjXWn/YYbK1hnuYvK2mRpSyrkdcZ9f50AZouZ9cvtBa4v5dT1S8d7u+uZ5N7yEc4J+vavfPglNcT/EFLMAsjwLI6dFj2l/mz6gHH414B4amXRvEgSeERxNbuqSAdMcmvof9nG8ivvHXiIq6GS3tEILdcFznH5UAZ37aHih5RpegsFjt/La6yEDOz52Dk9sZ/KvGfiegX9l34UqpYqNY1zGf9+3/AMa3/wBsDXpJ/iZFaKMx29nEmWUNkks+P1rmviM5b9lv4VEqATrGuHj62tAHTfAjXbjQP2aviLc2zKJD4k0VCHGVYeRfnkfhXm/i/W9T16+N282SECBUjC4x0xj6mvc/2OfCum+M/hh420TVoGudOl1Oyu2jWRkPmRRTBPmUg4xO+fovpXskX7N/w+ZsnRJMjp/p1x/8coA+HdI8VXdtZHT7maR7YSec0bHOGxjPPPQdq+lPhDCJJtOjkUxmO3EwVuoyeM/nn8a9Kn/Zg+G0jea/h9mdXzk31xz9f3ldpo3w48NeHbq6v7XS98zxBcTXMzqoAXAA3+woA+bP2rdP/t/xDo0MTpFJBZMwUj5Rudh/7KK+fDLqfhuYNiWIjALfw1+h3iL4S+EfFV0l7qOjCWdUwCt1OvAPA4k9zWM/wC8ASqFk8OrKsjBWD3tyf/alAHxRbeIovEEGPLEE0Z/1mRsJPGCc559s17z8B9NXRfiNemKQGSTSlWYJ3Yy7j+XSvUYf2ZvholyGTwwqFeVxe3PH0/eV2Phn4a+FPCGoy3GnaFEkxt9peS5uHOPxkoA+Ev2h5pb/AOKevSkmRFk2o2f7qrU/xLBj/Zg+FSdQNX1sg/8AArf/AAr7X1L4DfD/AMT311Pf+GYpJZC0jMt5crkkc/8ALX2FfPP7bvhLR/BXgbwPomh2I07TLO9vXjhWR5MtLsZ2LOzHqi98UAf/2Q=="/>
          <p:cNvSpPr>
            <a:spLocks noChangeAspect="1" noChangeArrowheads="1"/>
          </p:cNvSpPr>
          <p:nvPr/>
        </p:nvSpPr>
        <p:spPr bwMode="auto">
          <a:xfrm>
            <a:off x="77788" y="-274638"/>
            <a:ext cx="762000" cy="571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611560" y="1052736"/>
            <a:ext cx="9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D52B1E"/>
                </a:solidFill>
              </a:rPr>
              <a:t>Decommissioning, Immobilisation </a:t>
            </a:r>
            <a:r>
              <a:rPr lang="en-GB" dirty="0" smtClean="0">
                <a:solidFill>
                  <a:srgbClr val="D52B1E"/>
                </a:solidFill>
              </a:rPr>
              <a:t>and Storage </a:t>
            </a:r>
            <a:r>
              <a:rPr lang="en-GB" dirty="0">
                <a:solidFill>
                  <a:srgbClr val="D52B1E"/>
                </a:solidFill>
              </a:rPr>
              <a:t>Solutions for Nuclear </a:t>
            </a:r>
            <a:endParaRPr lang="en-GB" dirty="0" smtClean="0">
              <a:solidFill>
                <a:srgbClr val="D52B1E"/>
              </a:solidFill>
            </a:endParaRPr>
          </a:p>
          <a:p>
            <a:r>
              <a:rPr lang="en-GB" dirty="0" smtClean="0">
                <a:solidFill>
                  <a:srgbClr val="D52B1E"/>
                </a:solidFill>
              </a:rPr>
              <a:t>Waste </a:t>
            </a:r>
            <a:r>
              <a:rPr lang="en-GB" dirty="0">
                <a:solidFill>
                  <a:srgbClr val="D52B1E"/>
                </a:solidFill>
              </a:rPr>
              <a:t>Inventories</a:t>
            </a:r>
          </a:p>
        </p:txBody>
      </p:sp>
      <p:pic>
        <p:nvPicPr>
          <p:cNvPr id="5" name="Picture 10" descr="LeedsUniB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88" y="1311458"/>
            <a:ext cx="15589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The University of Sheff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7843" r="24806" b="11275"/>
          <a:stretch>
            <a:fillRect/>
          </a:stretch>
        </p:blipFill>
        <p:spPr bwMode="auto">
          <a:xfrm>
            <a:off x="7208887" y="1868671"/>
            <a:ext cx="1558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Man128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349"/>
          <a:stretch>
            <a:fillRect/>
          </a:stretch>
        </p:blipFill>
        <p:spPr bwMode="auto">
          <a:xfrm>
            <a:off x="7164437" y="4368983"/>
            <a:ext cx="1558925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8" name="Picture 13" descr="imperialogo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8178" r="8150" b="19304"/>
          <a:stretch>
            <a:fillRect/>
          </a:stretch>
        </p:blipFill>
        <p:spPr bwMode="auto">
          <a:xfrm>
            <a:off x="7183487" y="3256146"/>
            <a:ext cx="15589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9" name="Picture 14" descr="Lulogo-wi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6660" r="4863" b="17055"/>
          <a:stretch>
            <a:fillRect/>
          </a:stretch>
        </p:blipFill>
        <p:spPr bwMode="auto">
          <a:xfrm>
            <a:off x="7261547" y="3832408"/>
            <a:ext cx="1558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UCL Logo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t="38483" r="11552"/>
          <a:stretch>
            <a:fillRect/>
          </a:stretch>
        </p:blipFill>
        <p:spPr bwMode="auto">
          <a:xfrm>
            <a:off x="7242497" y="2583046"/>
            <a:ext cx="15589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6063" y="1628800"/>
            <a:ext cx="700779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</a:t>
            </a:r>
            <a:r>
              <a:rPr lang="en-GB" b="1" dirty="0" smtClean="0"/>
              <a:t>ame from </a:t>
            </a:r>
            <a:r>
              <a:rPr lang="en-GB" dirty="0" smtClean="0"/>
              <a:t>EPSRC </a:t>
            </a:r>
            <a:r>
              <a:rPr lang="en-GB" dirty="0"/>
              <a:t>call for proposals from consortia in the area of </a:t>
            </a:r>
          </a:p>
          <a:p>
            <a:r>
              <a:rPr lang="en-GB" dirty="0" smtClean="0"/>
              <a:t>“Decommissioning, Immobilisation &amp; Management of Nuclear waste”</a:t>
            </a:r>
            <a:endParaRPr lang="en-GB" dirty="0"/>
          </a:p>
          <a:p>
            <a:endParaRPr lang="en-GB" dirty="0"/>
          </a:p>
          <a:p>
            <a:r>
              <a:rPr lang="en-GB" b="1" dirty="0" smtClean="0"/>
              <a:t>£5m from EPSRC over </a:t>
            </a:r>
            <a:r>
              <a:rPr lang="en-GB" b="1" dirty="0"/>
              <a:t>4 </a:t>
            </a:r>
            <a:r>
              <a:rPr lang="en-GB" b="1" dirty="0" smtClean="0"/>
              <a:t>years (~£8m </a:t>
            </a:r>
            <a:r>
              <a:rPr lang="en-GB" b="1" dirty="0" err="1" smtClean="0"/>
              <a:t>inc</a:t>
            </a:r>
            <a:r>
              <a:rPr lang="en-GB" b="1" dirty="0" smtClean="0"/>
              <a:t> industry / HEI match)</a:t>
            </a:r>
            <a:endParaRPr lang="en-GB" b="1" dirty="0"/>
          </a:p>
          <a:p>
            <a:endParaRPr lang="en-GB" b="1" dirty="0"/>
          </a:p>
          <a:p>
            <a:r>
              <a:rPr lang="en-GB" dirty="0" smtClean="0"/>
              <a:t>30 </a:t>
            </a:r>
            <a:r>
              <a:rPr lang="en-GB" dirty="0"/>
              <a:t>Projects: </a:t>
            </a:r>
            <a:r>
              <a:rPr lang="en-GB" dirty="0" smtClean="0"/>
              <a:t>20 </a:t>
            </a:r>
            <a:r>
              <a:rPr lang="en-GB" dirty="0"/>
              <a:t>PhD, </a:t>
            </a:r>
            <a:r>
              <a:rPr lang="en-GB" dirty="0" smtClean="0"/>
              <a:t>10 Postdoctoral</a:t>
            </a:r>
          </a:p>
          <a:p>
            <a:endParaRPr lang="en-GB" dirty="0"/>
          </a:p>
          <a:p>
            <a:r>
              <a:rPr lang="en-GB" dirty="0" smtClean="0"/>
              <a:t>4 </a:t>
            </a:r>
            <a:r>
              <a:rPr lang="en-GB" dirty="0"/>
              <a:t>Work </a:t>
            </a:r>
            <a:r>
              <a:rPr lang="en-GB" dirty="0" smtClean="0"/>
              <a:t>Packages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AGR, </a:t>
            </a:r>
            <a:r>
              <a:rPr lang="en-GB" dirty="0" err="1" smtClean="0"/>
              <a:t>Magnox</a:t>
            </a:r>
            <a:r>
              <a:rPr lang="en-GB" dirty="0" smtClean="0"/>
              <a:t> &amp; Exotic Spent Fuels</a:t>
            </a: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PuO</a:t>
            </a:r>
            <a:r>
              <a:rPr lang="en-GB" baseline="-25000" dirty="0" smtClean="0"/>
              <a:t>2</a:t>
            </a:r>
            <a:r>
              <a:rPr lang="en-GB" dirty="0" smtClean="0"/>
              <a:t> and Fuel Residues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Legacy Ponds &amp; Silo Wastes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Structural Integrity</a:t>
            </a:r>
          </a:p>
          <a:p>
            <a:endParaRPr lang="en-GB" dirty="0" smtClean="0"/>
          </a:p>
          <a:p>
            <a:r>
              <a:rPr lang="en-GB" dirty="0" smtClean="0"/>
              <a:t>Industry had key role in selecting projects; TRLs 1-3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Costs shared</a:t>
            </a:r>
          </a:p>
          <a:p>
            <a:r>
              <a:rPr lang="en-GB" dirty="0" smtClean="0"/>
              <a:t>PDRAs – EPSRC</a:t>
            </a:r>
          </a:p>
          <a:p>
            <a:r>
              <a:rPr lang="en-GB" dirty="0" smtClean="0"/>
              <a:t>PhDs – NDA, NNL, </a:t>
            </a:r>
            <a:r>
              <a:rPr lang="en-GB" dirty="0" err="1" smtClean="0"/>
              <a:t>Sellafield</a:t>
            </a:r>
            <a:r>
              <a:rPr lang="en-GB" dirty="0" smtClean="0"/>
              <a:t>, Universities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11" name="AutoShape 2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data:image/jpeg;base64,/9j/4AAQSkZJRgABAQAAAQABAAD/2wCEAAkGBxQSEhUUExMWFhUVGBgYGRcYGBwgHhweHRwhFxohICAaHyggIBonHSAdITQhJikrLjIuHh8zODMsNygvLisBCgoKDg0OGhAQGy8lHCQ0LzIyNC0sLDcrKy0sNywsNC80LCwvLCwsLCwwLTgsLC41LCw0LC8sLCwsLCssLCwsNP/AABEIAHkBogMBIgACEQEDEQH/xAAcAAACAgMBAQAAAAAAAAAAAAAABwUGAwQIAgH/xABTEAACAQMCAwUCCAoFCQYHAQABAgMABBEFEgYhMQcTQVFhInEUMjVygZGyswgjM0JSYnN0obEVNILB0SQ2U1R1g5Oiw0NjkqPC0hclRFW0xOEW/8QAGgEBAAMBAQEAAAAAAAAAAAAAAAIDBAUBBv/EADMRAAIBAwEECAUDBQAAAAAAAAABAgMEESESMUFxBRNRYYHB0fAyNJGx4RQiMxVSYqHx/9oADAMBAAIRAxEAPwCm00uzbiq0tbPu55gj947Y2ueRxj4qkUra3bLSZ5gDFBLICduURmAPkSowDzB545EGssW09D7G6oQrQ2ZvCNjia7SW8nkjbcjyllbBGRnrz50zeM+M7KeyniinDO6YVdjjJyPEriqC/At6FB7kFiwXulYF1yCwZseyq8upYcyOVafEfDstkY1mK75FL7VOdvPGCfE+7l769TayUSp29aVNbWsd2GtcY9CW7MtYhtbt5J32IYWUHBPMuhA9kE9Aa3u1XX7e7Nt8Hk7zuxNu9lhjd3e34wHXB+qqHRXm08YLnawddV8vK+nYZ7H8rH89PtCuiddvu5WJz0M0SH/eHu/5tn6K52sfysfz0+0Kdfay5GnOVOCJIiD5EOMVODwmYOkobdalB8dPsXGoXi7XlsbZpiNzclRf0mPQe4cyfQGpDS7wTQxSr0kRXH9oBv76onbXIPg0C59ozbgPMBGBP0FgPpq2TxHKOPa0VOvGEu3XwM/Z3BLeA313I0jFyIo8/i0CnBYIOW7OQD1AGckmr9S47GNT3QzW5/7Jg6/NfOR9DAn+1THryHwk79ONeUXuW7lwCtHWtXhtIjLO4RB9ZPkB1J9KjOLuLobBPa9uVhlIgeZ9T+imfH34Bql8H6dNqtx8OvTmKJsRx4whYHooP5inGT+cQAScEUctcLeKNrmHW1NIL6vuXqXzQJppx8ImUxh/yUJ6qngz/wDeN1x+aMDruJmaKKkjLOW084wFFFFekQooooAooooAooooAooooAooooAooooAooooAooooAooooAooooAooooAooooAooooAooooAooooAooooAooooAooooDlystvM6nEbOGbwQkE/QvM1hY4robgvRY7W0jVANzKryN4sxGSc+XgB4DFZYR2mfXXt2reCbWci67OOHbx3fLz21ucF8bkaQ+AXIyPVxz6DrzF/TgSx3F2g7xz1aWSRyffvY1vcK6ibm0imbrICxHkSx9n+z8X6KlqvjBYPn7m7qyqvXZ4ad33ETxeFuL74JZW8arGxjVY0VS7j47MQByBBHM4AUnxqB1zTvg07Q7w7R4DsOm/GWC+OATtyepBOB0pj8LT2enXN0bqZUuXmkABDHbHu3KSQCF35Dcz020tdZmD3E7g5DzSsCOhBckH3HrVMlxO9azblsJPZSWv9z7cmKx/Kx/PT7Qp1drXyc/z4vtikrY/lY/np9oU6u1r5Of58X2xXsPhZnvvmaHPzRBaDxYbbRA64MsbtAgP6RO5fftjOceO2lrqWpSzuZJ5GkbzY9B5AdAPQYFC3p7hoPzTKso9CEZD9YYfVU52c2SS38fe42RK8zbunsDlnPgCQ30VHLlhGmNKFuqlXGur/Aw+yvhl7WF5pgVkn24Q9VQZIz5Mc5I8OXQ5rzxz2gpbbobbbJP0Zuqx+/9J/1fDx8jX+OO0YyboLNisfRphyZvMJ4qv63U+GOpoOm2DzypDEu53OFH8ST5ADJJ8gam54WImKlZOrN17nnj198yZ4Z0SbU7o73YjO+aU8yB06/pHGAPDHTC4p92dqkSLHGoVEAVVHQAVG8K6AljbrCnM9XfHN2PU+7wA8ABUxVkI7KObfXfXzxH4Vu9QoryzgYycZOB6mvVTMJ5dwBkkADxNYvhkf8ApE/8Qr3PCrqVdQynqrAEH3g8q567UuHrZNbt4Y4UjjnFtvRAFHtytG2AuMZUDp48+tAdCxTK3xWBx1wQf5VkrT03SoLddsEMcS8siNFXOM4ztAz1P1mtygMT3KA4LqD5Eivi3SE4DqSfDcKr/HHC9rd21wZYIzJ3T7Zdg3qQuVIbG7kQOWccsdKrPYfw7bDTYLruIzPI0jGQqCw2yMgCkjKjCjkPHJoBmUUUUAViurlIkZ5HVEUZZmICgeZJ5AVlqN4i0SK9t5LacExyAZ2nBGCGUg+YYA/RQG5Z3aSoskTrIjDKujAqR6EcjWaovhrQYrG3S3gDbEyfaOSSTuJJ8yTUpQBRRRQBRRRQBRRRQBRRRQBWvf30UCGSaRIo1xl3YKoycDJY45nlWxUNxZw1BqMHcXG7buDgocMrDIBHUdCRzB60BLQTK6h0YMrAFWUggg8wQRyII8a91paNpcdrBHBCCI4lCqCcnHqT4+NZmu0Egi3DvGVnCeJVSFY+4FlH00BnooooAooooAooooAooooArW1G/jgjaWaRY40GWdjgDw8fXljxNbNUDQ9SGo6vdbucOm7UiTwMzFleUj9NdjIp8ASR1oD5edrtjFKEkjukVukrQFUPqAxEhH9irzYXiTRpLEweORQysOhB6Vj1TTYrmJop41kjbqrDI/8A4R4Ecx4VlsrVIo0jjUKkahVUdAoGAPqoDNRRRQHOnCWjC8uo4GfYrbiSMZwo3ELnluP8snnjFMvUNcubOSPTrOL4RKkQYPMyglBkAAAoGIAxkEHl0OCaTyOQQQSCDkEHBB8CCOhrbu9XuJQokuJX2HKlpGO0+BBJzkedZVLCPrq9s600204rg+3t038i3zcR6jYQyRtb9wJZWZHK5EZbLuiZypyeYBJx7XI+Ed//AKvUYBDMbosJgzqrYYYRzGdwKjGSD8U9PEU1LLX7S6sVmuGiEbqBIshXAcfGUhupz08+RHUVpaXHZTGM21iZI4s93K6BY1yxfK96Qx9ok5VTVmz2M5kbmCT26KznXTT6vc8mW94Xt9TjguLiN45WiQkK2CNwDbWyOe0k+APWlz2h6HZ2TJFAZDNyZwxyAhBx4DmSP4U2rnimzjOJLqBWHVe8UkfQOf8ACkzxdE09xLcfCLWXe3JY5hlVHsqNsm0k4A+LnJz50njHeOjnVdT9zagty1xyIGx/Kx/PT7Qp1drXyc/z4vtikrY/lY/np9oU6u1r5Of58X2xUYfCzVffM0OfmhKW1uZDtUruPQMcZPkCfZz7yPTnyrzIjIWVgysPZZSCD54YHn1wcH0rHVu0G1GpQtbt/W4E3QSHq6DkYnPiBkbSeYz5A5glk6FSp1a2nu493fy/6VGnX2e8LrYQNcXGFmdcsWIAiTrtyeh8WPuHhkpu1uHhkV19mSNsjcoO1h+q4IyD5jkR5it3V+I7q6GJ53dRz28lX3lUAUn1Ir2LS1KLuhUrpQi8R49vvxLnxB2qTGQraKgiU4DupLP64yNq+QOT06dB4se1qdRiW3ikPmrMn1gh/wC6qxwZw8b65EWSI1G6Rh4KPAZ5bieQ+k88U3rfs909CD8GDEfpvIwPvDNt/hU47ctUzDcKyt8U5Qy+7f4vKIXgzVLnU7r4TKojt7cMI0XODIw2k5PxmCFhnljcABzNMKsdvAsahEVVVRgKoAAHkAOQFZKtisI4teqqksxWFwXcFIrtZ/zgsfdZ/wD5L09aRHbE4j12ykbkgS2YsemFuHLc/Qc/pFSKR70UUUBo65/Vp/2Un2TVQ7HpSmhWzBGcqs5CJjc2JpDgbiBk+pA9atnEcwS0uGY4VYZST6BCTVd7HIGTRrMN1Ku30NK7r/AigIO07VmbUfgs9t8FjUPu70kyltu5FVEHxmyMKu8tkY61YNa1XVWjL2NnCoAJAunPeP7o0wFz4bpAfMLVNh/zvf8AZf8A6604aAqHZvxsNUhkLR91PCwWWPJwM5wRkZAOGGDzBUivvHvFs9hGzxWMk6qu5pdyiNR64Jfl4+yB61UeyIY1bWQOnfNy/wB/LV87Qfky+/dpvsGgNXgPiCe/05blliEzmUBRuCey7Iv6TYwOvOq4vaDfDUl017OBJmPJzO+wjYZNwPd5IIBA5fG5HHPEl2I/JEHz5vvXqE7c9KdFt9Tg5S2kiBj+qWzGT6CTlj/vGoBlymbufZEZmwORZgmfHmFLYxnwqoaFxTqNxezWrWUKLbMoml75ivtAMAn4sFmKnOOWPHGRmfi4nhOni/ziLue+I8R7OSvzs+zjzrzwXprw2wMw/wAonZp5/wBpJ7RHuQYjHogoDxf8RH4V8CtkEs4USSljiOFD0LkAku2fZjHM9SVHOoTiviS/0xVnmjgubXcqyGFHikj3HAOHkkVhnA6jngcs5FT7I7aS/N/di7ngea4ywj7o5GN6A97G59kOVABAwKvOp8FPcRPDNqN48cg2spFtzH0QZ+qgJoa2r2guoEe4R0V0SPbvYHHQOyjI8QTnkR15VQ+H+1SSe8mintTbRQwu5RtxmLB0SNdpC4Zt4ATBJLKAfO6cH8NJp1v8HjllkQMzL3pUld3MgbVUbc5bp1Y0utCtlfiy8LDOyLevo2yBc/UT/PqBQE7onHl896lrc6XJCJWOx9xIVQC3tHbsbkD0YeWKm77iOWS9exs1jMkUYkmllJ2R7viKEXDO5B3fGUAY5knFWmlHx1o9/p+oPq1gO9SRVE8WCThVCnKjmUwobcvNTnwoC5aHrF6L1rS8jh/ImaOaHcFcB1QjY5YhhuGfaPUedR/aHxvcacjNHYPIgwO/d1EQLchyQs+MkL7QTn9GdzgTjq11QZQbLiNfbibBZVJGSrY9qMkDmMdFyByrW7aPka698H38dAS/CWtSXOnQ3ToGlkiLmOPAyeeFXe2Bnp7TY8zSn0XiXUpNbupUslluFhaE2xmRRFGsiH45O1iGxnHUuTyHIM3sr+SbL9kP5mqRwB/nLqfzJfvIqAv3Deo6hMspurKO1ZQO6HfLIHJznJjztUcvXn6VVbztDvotQTT5LKBZZCoRzO+xg2cMD3ecZBXpnIxTOpZ9uWgNLapew5E1k2/cOuzIJPvVgr+gDedAMRTL3XMJ3u08snZu8OeM7foqmWHFOoS381mLO3/yfYZZu/fYA4DLj8XkuVJ9nA6HnjBM3wxxPHdael6xCL3ZaXyQoD3v0Ag8/LBrxwJbN8HNxKCJbx2uXB6qHwIk9NkQRceYNAWOtPWNUitYXnncJHGMsx+oADqSTyAHMk1uUnO367LSWFsxIheRnk9cMkY+pWf66Auulazf30Qnt4obaFwGiNyGkkdTzDFI2UICOnttnr5VGSdoMtldJbarAsIk/J3UTEwt4HIb2kAJAPM4yCeXtUwFUAAAYA5ACqN206Ws+lTMQN0BWVD5YID/AFoWGPdQFp1q/lij3QWz3LnoiPGg6ZBLSMMD3An0pH9mWq6hHc6g1rYrcPJIpmUzondtvlIGWOGySwyP0fWmb2PX7TaTbFzkoHiz5qjlE+pQB9FVTsN/rmr/ALVPvJ6AaejzyyQxvPF3MpHtx7g20+W5eRrcoooAooooDlys9tIg+PGXHo5U/Xhhj6Kdj8GaXdjfEkeD+dBJgfUh2fwrSbsns85724HpvT++PNZ+rZ9N/VaD0kmvfcxcWmvwwe1DYQiT9OZ3lx6gHaAfUVrarxDdXjbZZnkz0jXkvuCJyP0gmm5B2d6dD7TxlseMkjY+kZC/WK9ScVaXZDbG8I/Vt0DfWYxjPvNe7D4sqV9TlLNKm5S7/XVims+D76QZS0lx+sAn3hWtpuANRH/0p+iSI/yerledrsY/I2rt6yOqfwUPWmna9J42akekxH/TNeYh2lvXX71VNeL/ACUdtJnglj76GSP8YgyyEA+0OjfFP0Gm92tfJz/Pi+2K19J7TrSchJUkiLED2l3KSeQGVyevmAKtmtanDbRGWdtqKRz2luZOBgAE5zU4xWHhmG5uKzrU3Onhp7u3du9sQVjwrezDMdrKR5suwH3GTAP0VaODOEL+2vYJXtyqKx3nvIj7LKVPJXJPXyqZv+1yIHENs7+sjBPqADH68Vor2vSZ52aEekxH/oNQxBPea51L6pFrq1h9r118V9iF7TNCeK9lkSJ+6kxJvCNsDEe3lgMZ3AsfnVF8NXGn8heQynn+UjkOPpUYYe8E+4UxtP7V7V8CWKWL1wHX/lO7/lqUxpOof6tI7D0WT+6QV7spvKZX+qq06ahWhJJcU/f3MnDGq6YiBLSWBAfzd21yfMh8Ox9Tk1Z1YEZBBHpVJuuy2xf4vfR/Nkz94GrzZdltnGch7g/7wL92qmrFtLgc6pG2lmSnLPesv65LzRULp0VpbOsMbqJWzhGlLucAk43sWwAD6VNVJGOUcPTcFUDtf4IbUrdHhANxBuKqTjerY3Jk8g3IEE8uRHLORf6K9Iij4I7WY40FrqgeCeIBC7o3tY5DeMbkfGM5GD1yM4F2ftB0wLuN9b49HBP1Dn/CpfVNFt7kAXFvFNjp3katj3bhy+ioyHgXTVORYW2fWJT/ADFAU7Wdfk17/ItOWRbRiBc3jKVXYCCUjBwSx5DBx5EYJNMq1t44IkjXCRxIqrz5BVG0cz6Cs8cYUBVAAHIADAH0CvksQYFWAZTyIIyD7waASFrrtueK2lE8fdEd2JNw2lu4VcBunxgV9TyHUU6brUIok7ySVEjxnezALjr1Jx0rF/Q9v/oIv+Gv+FZpLGJlVGjQqvxVKggeHIYwOVAJ3sS1eB77VJDIi984kQMwBKmSViQDz5ZXPlkVe+1DWIIdNu1klRWkheNFLDczOu1QB1PXPoMnoKsJ0a3/ANXh/wCGv+FZJtNhc7nhjZvNkUnl05kUBQewvVYX02OFZUMsby7o9w3Dc7ODjrgqevTkfI1fdW09LmCWCQZSVGRvcwxy9fHNEOmQowZYY1YdGCKCPDkQPKtugEb2aw3DynR5ge6s7kzyt4FUOY4+nxWm2yjzAPhTyrXhso0d5FjRZJdveOFAZ9owu4jm2ByGelbFAI6G9fhzVJxLGzWN425XUdOZZceBZNxUr1IwfIFjp2i6cygx3IlZvixRq7SsfACMLvz6Ee+rHe2ccyFJY0kQ9VdQyn3hhitTS9AtbYk29tDCW6mONVJ95UZIoDLY3T913lwqwk5O0sDsXPshm+LvxjOOQJwC2NxT3CevW78T3comj7uSN40fcNrMoiXkehzsbB8ccs06p4VdSrqGU9QwBB8eh9a1f6Ht/wDV4f8Ahr/hQG3FMrDKsGHmCD/KobS+I0lvLqzYqs1uyFV8XjeNHDDPXDFlOOmFz1qXt7ZIxtRFQdcKAB9QrTvtAtZiWltoZGJBLPGpOQMKckZyByB8KAXEuhInE0L2QwFjeW7CfFQsrqM45BnO07fMbsc81Kdt+rQppc0LSoJZGiCx7huO2VHbl1wFBOfd51etO02G3TZBFHEmc7Y0CjPnhQOfrXyXTIWYs0MbMepKKSfeSKAqvZDqcMml2qJKjPGm10DDcpBOQR1Hn7iD41RrLU49L4lu2uz3cdyrbZCDtAco6sf1MqyE+B64wacsGnRIdyRRq3TKooP1gVh1XRre5AFxBFMF5r3iK2PduHKgNfQ+IYrt5O49uKPaO/HxHc5LKh/O2jblhy9rHgak7iFXVkcBlYFWB6EEYIPoRXy2t0jRUjRURRhVUAKB4AAcgKy0AheGtOnt7250LBME8ySF/KBfbc9OZkjEcR8Ac0+QKqvDSrc3l1fAAqMWcL46pExaVgfFTMWX/dg+NWugCl92ycGPqFqjwDM9uWKr+mjAb1Hhu5KRnyI8aYNFAUzs542jvoFjkYJeRDZNC/svuX2SwU4OD1PkTg+sd2q6uZ4jplp+Ou7kqGRDnuowwLtIeig8l5+DE+VXHVOHrW5INxbQysOQaSNWI9xIzWxpumQ267IIY4l67Y0VR9Sgc6AjeG9Mi0yxhgaRVWJfakYhQWOXc+0eQLFjjwHupX9h2rwC81LMqL3zq8e5gNyiSUkjPoy/XTnubVJBiRFcA5AZQRnpnn49a1zo9v8A6vD/AMNf8KA3IpAwypBB8Qcj+FeqxwQKihUUKo6KoAA8TyHrWSgCiiigOXUODuHI+Y5H6xzrcGr3A5C5nx+1f/3VpVO8GcPG+uRFkqijfIw6hQcYHhuJOB9J54xWRdx9tVlCMXKe5GjZafcXr7Y0knceZJ2582Y4Ue8ita7tzG7RkglGKkqcjIODg+PPln6q6QsbGO2iEcMe1FHJFHMn3k82PixPqTVRveDInaRhp0f40ksWunVwSdxKqqMinPkw8R0OKsdM5VPpaMpPMcR4bvNoS9FWHjTQjay5WCWGJsAByGG4DBw6swbON2Dg8zyAAqvVU1g61OoqkVKO5mex/Kx/PT7Qp1drXyc/z4vtikrY/lY/np9oU6u1r5Of58X2xVkPhZzL75mhz80I6sttbtIwRFLM2cKBknAzyHicDpWKmT2VcMM3+VvGvJlEJfOORPeOF8T0VTnkdx8BmEVl4N9xXVGm5v2yjXGh3EcQmeCQRHnvxy+nHxfLnio4jNdKvKknfxDogw+0BubruI2kEFsEHBBzuHnXPvEenrb3MsSbyikbTIhRiCAeYZVPXIzgA4yOVSnDBmsr1124yWGtfAx6ZLcFljhklUtyAWRlGAMk8iAAACSfAA1aIeFbqW3E9zfrDFJ8Tv5nw4PME7iAAw5gHJx1A6VFcBzRLeKsxxHMkkJJ8O8XaPdn4uf1qYfaPwtPc29t3Q3yQewUBAB3hVLDPkVHXwJ8qRWmSNzX2K0YaRT445++4pHAVi0GsQxOAGRpQcdPyLkEHxBGCD5EU9qSPB9rJFrMCSlC43g7HVgAsDoF9knBUALg8+Q95d1WUtzOX0s81YP/ABX3YUViulYowRgrlSFYruCtjkSuRkA88ZGfMVQOM11m1tZLiK+gkESl3QWoQ7RzYqWdwSBzwccgfGrTljEopG9m3Fep6pdvBJftEqwtKDHBb9VdEx7UZ5e0TTNbh+8/N1W4z+tBakfUIQfqIoCy0UrOKOJtX0grJOtveWpIXvFRo3BPQNgsEz4HDDwyCQDcuCuMINThMkOVZCBJE2NyE9M45FTzIYdefQggAWGioDW7G/dmNreQxLj2Ue2LHOPF+8HInn8Xl60l7ftD1d76O0kuhGTcpbyd3DEcHvBE+N6HODk0B0PRVZk4evMezq1wD6wWpH1dyKrXEer6zpa98/we+tl/KMI2ikUeZCkqF/WAb1AHOgGXRVV4G47ttTU91lJkALwvjcB0yCOTJnlkemQMirVQBRWK6VijBGCuVIViu4K2ORK5GQDzxkZ8xSj7QeLtX0p4w0lrLHKG2OIWXmuNwYd4cHmCOZzz8qAcNFK/s/1rV9Thacz2sEW4op+Ds7MR8Y471QFB5Zz1B5ed64i12KwtmuLhvZQAeyObseQCjPUn1wOpOATQEtRSw4X1HVNYHwgTrYWm5gixorySYOD7cgwADkbgBzBGPGp654a1CMbrbVZGcc9lzFE6Ny6Eoisoz4jPuoC40UtOE+N7+TVPgF9BFCwidvYDe2wIKspZj7BXdjH8xgZ+0/Xb6C60+HTyDLOZ8owBVtoTG7PRQCzZyMYoBiUUue74k/T03/zP8Kj+IdV4gsreS5mbTzHGAW2CQtzYKMA4HUjxoBrUUlODuM9b1Myi3NkO52bu8R1+Pu24wWz8U/wqzd3xJ+npv/mf4UAxapfaJw1fX3dJa3vwaL2hMAWBIOMEFObYGRsJUc+tV201rWItWsYL9ohDMZcdwPYkIiY4Jb2sq2045dfHwa1AaWi6XHawRW8QxHEoRfPl4n1J5k+ZNbtUTWe0dfhHwPT4Te3XMHadsSY6ln6EDlnHLPLIPKt2DRdTlAa41FYSRzjtIE2g/Pn3sfqFAW6iqTe8J6gBm31mdW8poYXB+pRj6j7qrF1x/qelSKmq2scsTEBZ4OW7xOM+yW/VIjPInmKAbtFRXDfEVvfxCa2kDr0I6Mp8mU8wf59Rkc6zavBO6AW8yQvnJZ4u8BGDywHTBzg5z4dKA36KSXHHHmr6Zc9xI1s4ZQ6OIWAZSSvQvyYEHIyfDzq3cHz6te2sdy91bQiUblQWzOdv5pJ75cEjnjnyIoC/0VradHIsaiaRZJBnc6psB58sLubHLA6mtmgCiiigOXKa3Yrpzqk85ACSFEXzOzcWPuywHvB8qVNdAcAKqabbHkB3e4+8ks38Saz01qfT9LVHGhsri8efkWOoPWteMUkMUcTO0kscbMRhFDH2sE43PtDHaucYJOPHKOJbcqzLJkLB8J+KwzHjdkbgPAjI6jcucZFIvXuJri7l72R2XGdiKxAjB5EDHjjkW6n3cqsnNLccmysZVpPaWEu06Fu7VJUaORQ6MMMrDIIrn7jTQfgV28IJKEB4yeuxsgA+oIK+uM+NXPsk4jnkme2ldpE7syKXJJUqyqRk89p3ePTAx1qK7YrxXvVRcExRKG97Etg+5dp/tVGbUo5NljTqW9y6LeVjP58imWP5WP56faFOrta+Tn+fF9sUlbH8rH89PtCnV2tfJz/Pi+2KjD4WX33zNDn5oR1Wrh/U7q7a3sBIyoWVSyFgwiXLleR24AzzwDyUEkACtfg3TlZprmZA8FpG0jK3R2we7Q58zz+gZ60x+BbRXlW7WxNsZIWEhyNhJZGQxrncFYAk+yB069T5GOS68uIwi1jLXHTR8PX6FysbGOFNkSKi5Jwo8T1J8yfM86TfaNoVyb13WG4lj2oFk2F+WMkZRegJI9rn15mnWGBzg9OR9PH+WK+1fKOVg+ftrqVCo54zntOZbnT5YxmSGVF6ZeNlH1sMU4+zzXHbTGluWIWEuokb85FAIOfHBJTP6vnmrpLGGUqwDKRggjIIPUEHqKQHGveQ3M1qJpWgiYd3G0jFVBUOoAJx7IOB7qqa2NTqRrLpBdW1hrXwMnZgP/mVr/vPuXp/UguzT5TtvfL9zJT9qVHczP0z/PHl5sKg+O/k2+/dLj7pqnKg+O/k2+/dLj7pqtOSJX8Hz5Sl/dJPvYa6Grm3sQvjDfyMIZZs2zjbEFLD8ZEc+0yjHLHXxFO6bip1BP8AR1+ceAjiJ+9oD12iQK+l3wcAgW0rDP6SoXQ+8MAffSZ7AZXGpuqk7Wt5N48OTptPvBOM+p863+0DtEkvT8A7ttPifHevdK4crnIBVFYqhPU884wSozlj9mPCVtYW++CUXDT4LTjGGA6BMEgIOfLJOScnoABcq5iv/wDOM/7Sj+/Wuna5iv8A/OM/7Sj+/WgOna8TRK6srAMrAqQehBGCD6Yr3WlrWqR2sEk8zBY41LE/wAHmxOAB4kgUBzDwzcNYavEI2P4q67g/rIZO5YH3r/HB8K6rrm3ss4dl1HURdOuIYpjPK/gZN3eKg8zuIJ8lHPqM9JUAUofwjP6vaftn+xTepQ/hGf1e0/bP9igLD2H/ACRD8+b71qgPwiw/wW1xnZ37bvLd3Z2fw3/xqf7D/kiH5833rVaOJ9Aiv7aS3mB2vjBHVWHNWHqD9fMHkTQFW7Fdbin02KFSBJbAxyJ4jmSjY8mHj5hh4Vfq5b1bSb/QrsOGZCCRHOo/FyL1wc8vDnG3PlnnyamzwL2uW93tiuttvOcAHP4pz+qT8Un9FvQAk0BdNS4fjmuba6Psy2xfaQPjK6MjKfTmGHkR6mvEujs2oJdErsjt3iUeO93VmOMdNqgZz4nlU1RQBVN7YPke7+bH96lXKqb2wfI9382P71KAov4OHxr/AN1t/wBanZST/Bw+Nf8Autv+tTsoCF4l0drg2zJtD29zHN7RI9kZSQcgeexjgeJA6Uu+3HjhoB8Bt2Ku67p3B5qh6IMdC3Mn0x+lyb1cr9/8P1sM/tLPeqOf+jEoUD3d2AKAevZVwkun2SblxcTBXmOOYJ5qnuQHHv3Hxq50UUAVpaxpcV1C8E6B45Bhgf4EeTA8wRzBANbtFAcvtNc8P6m6oS3dnoeSzQnmufDJHj+awPXHPpXSdRjuYY54jmOVFdT6EZ5+RHQjzpO/hF6cA1pcAcyJIWPuw6D3DMn11YuwC9Z9NeM9IZ3VfmsFl+07UBU/wi/6zafspPtCmn2b/JVl+7x/ZpWfhF/1m0/ZSfaWmn2b/JVl+7x/ZoCyUUUUAUUUUBy5TL7MeLJFjNp8Hkn2BnTu9mQpOWDd4yjG48jnxxjlS0rZ0/UJYH3wyNG+CNynBweo9RyH1CskXhn2VzQVam4vw5+AxuJNSJu7uNQqtHaCXaeaqVj/AB0Z24yrRNg+qIeoFVLhTg24vstHtSJTgyPnGfEKBzY/UPWoaK/kXvcMczArIx5swJ3MCx5+0cE+Jxz5ZzfeCuOY7awkgbCzRLK0JIJV2O6RQSOh3HHPAIxzqSab1M06dW3pYorL0X598yQmhTQoHMKNcXLqC8pXCRqSQpYA+ypYHAzkkHJGBVc4N0Iap8J70N3nxxdAt+UJyVcZ2MPHCgEAeoq0ab2mQi0V5Rvul2JImNpcA4LKQu08iW28vzhy5Zh+LO0jv4hHad5CGBD7kQHB/RZZDjy+LnxyKk9nwM1JXP7o7OJt6yz2d3Z2cChWH5SP56faFOvta+Tn+fF9sUlbD8rH89PtCnV2tfJz/Pi+2K8h8LLb75mjz80KSw1ZUs7q3ZNxnaEqfBShJYnn5YA+mrbNeXVzp9vcWs03fW4aKeOOQ/FUMyuy5wTtUeBJ3elLytvS9SltpO8hfY+CpOAQVPUEHkQfI+h6iopmyrbqWscZznXc9MY8Sf0Hj+7tt/NJRI5djICWJIAzuUjwAHPOAAByxUlddq14wwkcCeu1mP0ZYD+BqhgVZtC0O37j4XeySJAXKRxxqS0rKMkbuijkRzx0PMeJSluK61vbL98oa8t/gN/hziNby07+MAyKp3xg8xIBzX3E9D5EUgb28eaR5ZDl5GLMfU/yA6Y8hTC4P1lri+EsUaW1paQsHA/0WCVEjeLbsuPLD9eZNH4h1EXNzNMqBFkckKBjl0BOPzj8Y+pNSm8pGexodVVmkt6T5b9PMlezT5TtvfL9zJT9pBdmnynbe+X7mSn7U6O5mDpn+aPLzYVB8d/Jt9+6XH3TVOVB8d/Jt9+6XH3TVackSv4PfylL+6Sfew10NXPP4PnylL+6Sfew10NQEJxdwvBqMDQzKM4OyTHtRt4Mp/mOhHI1z/2f8SzaTf8AcSN+KMxhuEz7IYN3ZceRUjOfFRg+GOm65P1mP+kNWlWHmLm7ZUK8wVZ9ob3bfbz7zQHWFcvauGPED7Cof+kV2lgSobvl2kgEEjOMgEe8V1DXMV//AJxn/aUf360A+Tbar/rNiPUWs399xSO7Qr7UY7yNdUAnjRt6Rc1gkA5Erswc4P52WGeeQcHpWonifh2C/gaC4XKnmrD4yN4Mp8GH1EZByCRQGjwFxBaXlqps1WNY8K0AABiPXBA5Y8QRyP11ZK5gvLW+4dvwQfPY+D3c8eeYI8+mVzlTgg4wT0BwZxZBqUAmhOGGBJGT7UbeR8x5N0I+kACfpQ/hGf1e0/bP9im9Sh/CM/q9p+2f7FAWHsP+SIfnzfetV9qhdh/yRD8+b71qs+pa4Ibq1t2Xldd6FfPR4wrhcY/OXcc5Hxcc80Bu6jYRTxtFNGskbDDIwBB+vx9aSHH/AGOvCGnsN0kYyWtzkuo8dh6uP1T7XqxOKfFFAIHsk7SHgkjs7py8DkJE7czExOFUn/Rk8ufxeXQdH9XNfbrpMdvqLGMBRPCszKP0yzqxx+ttB9SWNdHWe7u03/G2ru9+Of8AGgM1U3tg+R7v5sf3qVcqpvbB8j3fzY/vUoCi/g4fGv8A3W3/AFqdlJP8HD41/wC62/61OygCuR9Ff4JqMJkOPg92gc+QSUK/XpyBrriud+3DhNre7N2i/iLo+0R+bLj2gfnY3A+J3+QoDoiiqV2UcWi/slDN/lEAEcoPU4GFf3MBn37h4VdaAKKKKAUH4RkwEFon5xldgPRUwf4sPrqV7AbIpprSH/tp5HX3KFi+0jVSO0ueTWNYSztfaEP4rd+aGzmZz+qvJT6pgdRl6aLpiWsEVvGPYiRUHmcDGT6nqfU0Alfwi/6zafspPtLTT7N/kqy/d4/s0rPwi/6zafspPtLTT7N/kqy/d4/s0BZKKKwXt2kMbyyMERFLMx6AAZJoDPRUHZ6zPLGki2bhZFVwHkRWAYZG5fBsHmPA18oDnudCh2uCjfosCD9R515roniv8ifppA6t+Wf3/wBwrNKOyfWWd5+oT/bjxNMsB1qT0zQLm4x3NvI4PRguF/8AG2F/jVl7NPyn9r+4U7K9hT2tSi86RdCWxGOvPy/ImLHsqu35yPDF6ZLN9QAH/NW5J2RTY9m6jJ8jGw/juP8AKm3RVnVxOW+lblvRr6IRk/Z9fQSIxiWRQ6ktE27ADA9CA31A0yu0qwknsWjhRncvHhV9GBPoB6mrTRXqgkmiFS/qVJwnJLMRK6f2W3j4MjRRDyLFmH0KNv8AzVvt2RS45XUZPrGw/wDUabdFedXEnLpW5b0aXgvMRepdm9/FzEaTD/un5/U4U/VmqzfpNHtjmEibM7EkDLtydzbQ3TJ5nHWumqjte/ItXjpLgaKXS9TKU4p/69RFXHFDm0FpFHHDEcFzGDuk5YO8knOeWfcB05VAk4rf1v8ALP76sHZ/+U/tf3VTvZ2HKNKm5xXf7Z47MLd21G3dUYopky4UlR+Kcc2xgcyBT4rxF8Ue4V7rRCOyj5m8uv1FTaxjCx9zBfXQijaQq7BRkhEZ2PuVQST6AVQOPOL2ls54Lawv5JJ43iybSZVUONrE7lznBOAB18qY1FTMhy/wdDqenXSXMen3TYBV0NvMA6N1XOw4OQCDg8wORHKnLF2kHHtaTqwPiBaE/Udw/uq90UApOJeKNW1BGt7HTbm3RxteWcd2+D1C78KvL84Fj5YPOpTsx7MV08/CLgrJc4IXb8WIEYO0kZLkci2ByJA8SWPRQEDrfFKWzMvwe8lZQDiG2lcNkZwHC7M/TXO9xYai18b3+j7sObj4QF+DzYB7zvAudnQchmupqKArmjcXJcFFNrewu/hLayqFOM8327APXNWOiigIviTh+C/gaC4Tch5g9GRugZT4MM9feDkEiks/Z/q2kXPf6ee/UeKkZZf0ZY2IyPmk9Mjaej9ooCj6J2gO64udNv4JB8bFtK6E/qsq7vrX6TVA7XtQudSaGO30++7qHexdrWUbmYADA25wADzOOZ6csl70UAoeyjiCaytfgt1YXy7GdkkW0mYEMdxBAXIbcT4YxU12zaXcXFravaRyNPHcxuuwHcuVbDfq4bYSTgDxpiUUAvtH7Q3hTbq1rPayIPam7pmhf1DRhtp8xzA86z3nazpwGIHkupSPZigicsfrUD+OfSr1Wva/nUAqOHuDrvUr/wDpLU4+5RSpitz8bCc4ww6hQeZDYLNnKgHFN+iigNXUr0QRmRlkYLjlHGztzOOSoCx6+A6UtO1LiOS7sntbWxvnMpTc5tZlCqrBz1XJJKgYxjBPPwLVooBBdkd1c6ZNMJ9Pve6nVAWW2lJUoWxkbeakMenPkOR8HTo+tpclgkdwm3BPfQSxZz5d4oz9FSlFAFa2pWEdxE8MyLJG4wysORH+PiD1Bwa2aKASWpdmN9ptx8K0iXvAucRsQHCnqp3EJInvIPTGSAasum9q6RgLqdrPZSDkWaJzGT+qQN3PywR6mmRXxuhoCpjtK0s423iMT0VFdmPuVVLfwqN1jWNQ1BTDp0ElrG3J7y5UxkL491Gfxm4jo5A+g4YXaz8forZoCscDcEW+lxbYhvkYDvJmHtNjwH6KDwUfTk86l9X1ZbZVZkmcMcYhhkkI8eYjUkD1NSFFAc99rL3WpXSNBYXvdQx7AWtZQWJO5jjbyX4oGefI1Z+EuObq0s4LeTRr9mhQJuSF8ELyBwyZBx4U3aKAXP8A8TZ//smpf8Fv/bUUl1fa3eRQ3FnNaafEe9kSVHHfFDlFYuoBBbHsDlgMSSQuG3RQBRRR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438" name="Picture 6" descr="http://www.bristol.ac.uk/visualidentity/images/logo-screen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983866"/>
            <a:ext cx="1577975" cy="4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www.eprc.strath.ac.uk/benchmarking2/images/logo_university_of_strathclyd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85" y="5503375"/>
            <a:ext cx="1605177" cy="66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ttp://ads.ahds.ac.uk/logos/university-of-birmingham-logo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165304"/>
            <a:ext cx="17716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1520" y="2852936"/>
            <a:ext cx="6768752" cy="1152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>
                <a:solidFill>
                  <a:srgbClr val="C00000"/>
                </a:solidFill>
              </a:rPr>
              <a:t>Theme 1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 smtClean="0">
                <a:solidFill>
                  <a:srgbClr val="C00000"/>
                </a:solidFill>
              </a:rPr>
              <a:t>Spent Fuel</a:t>
            </a:r>
            <a:br>
              <a:rPr lang="en-GB" dirty="0" smtClean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81" y="1556792"/>
            <a:ext cx="2100219" cy="115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3162" y="5085184"/>
            <a:ext cx="1491103" cy="97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93" y="3131443"/>
            <a:ext cx="1558418" cy="74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617" y="3861048"/>
            <a:ext cx="1496855" cy="66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425080"/>
            <a:ext cx="1827319" cy="7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980538"/>
            <a:ext cx="1957506" cy="8642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93" y="4653136"/>
            <a:ext cx="1667368" cy="36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5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72" y="260648"/>
            <a:ext cx="23622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8072" y="0"/>
            <a:ext cx="4882480" cy="1556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5004048" y="692696"/>
            <a:ext cx="4146635" cy="1691024"/>
            <a:chOff x="6707881" y="-531440"/>
            <a:chExt cx="7369175" cy="3075559"/>
          </a:xfrm>
        </p:grpSpPr>
        <p:sp>
          <p:nvSpPr>
            <p:cNvPr id="2" name="Rectangle 1"/>
            <p:cNvSpPr/>
            <p:nvPr/>
          </p:nvSpPr>
          <p:spPr>
            <a:xfrm>
              <a:off x="6736379" y="2132856"/>
              <a:ext cx="7340677" cy="411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881" y="-531440"/>
              <a:ext cx="7369175" cy="2963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Line 3"/>
          <p:cNvSpPr>
            <a:spLocks noChangeShapeType="1"/>
          </p:cNvSpPr>
          <p:nvPr/>
        </p:nvSpPr>
        <p:spPr bwMode="auto">
          <a:xfrm rot="5400000">
            <a:off x="2054374" y="5470118"/>
            <a:ext cx="570585" cy="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467544" y="188640"/>
            <a:ext cx="6523434" cy="1143000"/>
          </a:xfrm>
        </p:spPr>
        <p:txBody>
          <a:bodyPr/>
          <a:lstStyle/>
          <a:p>
            <a:pPr algn="l"/>
            <a:r>
              <a:rPr lang="en-GB" altLang="en-US" sz="3200" dirty="0" smtClean="0">
                <a:solidFill>
                  <a:srgbClr val="D52B1E"/>
                </a:solidFill>
              </a:rPr>
              <a:t>Advanced PUREX</a:t>
            </a:r>
            <a:br>
              <a:rPr lang="en-GB" altLang="en-US" sz="3200" dirty="0" smtClean="0">
                <a:solidFill>
                  <a:srgbClr val="D52B1E"/>
                </a:solidFill>
              </a:rPr>
            </a:br>
            <a:r>
              <a:rPr lang="en-GB" altLang="en-US" sz="3200" dirty="0" smtClean="0">
                <a:solidFill>
                  <a:srgbClr val="D52B1E"/>
                </a:solidFill>
              </a:rPr>
              <a:t>(COEX / UREX-like)</a:t>
            </a: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 rot="5400000" flipV="1">
            <a:off x="2087339" y="4708825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3059833" y="6048986"/>
            <a:ext cx="292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V="1">
            <a:off x="1865660" y="4504508"/>
            <a:ext cx="306568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 rot="-10800000">
            <a:off x="827658" y="3262600"/>
            <a:ext cx="3817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251396" y="2759362"/>
            <a:ext cx="5106679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683196" y="2686338"/>
            <a:ext cx="1873250" cy="64928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3275583" y="2686338"/>
            <a:ext cx="1873250" cy="64928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2066826" y="4072708"/>
            <a:ext cx="1873250" cy="64928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rot="-10800000">
            <a:off x="3939034" y="4215583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4462909" y="4047308"/>
            <a:ext cx="9987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 dirty="0"/>
              <a:t>AHA, </a:t>
            </a:r>
            <a:r>
              <a:rPr lang="en-GB" altLang="en-US" sz="1400" dirty="0" smtClean="0"/>
              <a:t>HNO</a:t>
            </a:r>
            <a:r>
              <a:rPr lang="en-GB" altLang="en-US" sz="1400" baseline="-25000" dirty="0" smtClean="0"/>
              <a:t>3</a:t>
            </a:r>
            <a:endParaRPr lang="en-GB" altLang="en-US" sz="1400" dirty="0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35496" y="2157700"/>
            <a:ext cx="10520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 dirty="0"/>
              <a:t>30% TBP</a:t>
            </a:r>
          </a:p>
          <a:p>
            <a:pPr eaLnBrk="0" hangingPunct="0"/>
            <a:r>
              <a:rPr lang="en-GB" altLang="en-US" sz="1400" dirty="0"/>
              <a:t>n-</a:t>
            </a:r>
            <a:r>
              <a:rPr lang="en-GB" altLang="en-US" sz="1400" dirty="0" err="1"/>
              <a:t>dodecane</a:t>
            </a:r>
            <a:endParaRPr lang="en-GB" altLang="en-US" sz="1400" dirty="0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 rot="5400000">
            <a:off x="4304827" y="2471233"/>
            <a:ext cx="4333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4211960" y="1971591"/>
            <a:ext cx="5918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 dirty="0"/>
              <a:t>HNO</a:t>
            </a:r>
            <a:r>
              <a:rPr lang="en-GB" altLang="en-US" sz="1400" baseline="-25000" dirty="0"/>
              <a:t>3</a:t>
            </a:r>
            <a:endParaRPr lang="en-GB" altLang="en-US" sz="1400" dirty="0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rot="5400000" flipV="1">
            <a:off x="701452" y="3460246"/>
            <a:ext cx="252414" cy="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1202730" y="2819688"/>
            <a:ext cx="911147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dirty="0">
                <a:solidFill>
                  <a:schemeClr val="bg1"/>
                </a:solidFill>
              </a:rPr>
              <a:t>Extract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3880421" y="2805400"/>
            <a:ext cx="771365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dirty="0">
                <a:solidFill>
                  <a:schemeClr val="bg1"/>
                </a:solidFill>
              </a:rPr>
              <a:t>Scrub</a:t>
            </a: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2155799" y="4178326"/>
            <a:ext cx="1676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dirty="0" smtClean="0">
                <a:solidFill>
                  <a:schemeClr val="bg1"/>
                </a:solidFill>
              </a:rPr>
              <a:t>U/Pu Partition</a:t>
            </a: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43029" name="Line 21"/>
          <p:cNvSpPr>
            <a:spLocks noChangeShapeType="1"/>
          </p:cNvSpPr>
          <p:nvPr/>
        </p:nvSpPr>
        <p:spPr bwMode="auto">
          <a:xfrm rot="5400000" flipV="1">
            <a:off x="2662808" y="2506951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2696146" y="1941800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 dirty="0"/>
              <a:t>HAF</a:t>
            </a: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3275733" y="5544161"/>
            <a:ext cx="1873250" cy="64928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 rot="-10800000">
            <a:off x="5147395" y="5688624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 rot="5400000" flipV="1">
            <a:off x="3226607" y="6317187"/>
            <a:ext cx="255539" cy="80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3475832" y="5677511"/>
            <a:ext cx="1451359" cy="40011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000" dirty="0">
                <a:solidFill>
                  <a:schemeClr val="bg1"/>
                </a:solidFill>
              </a:rPr>
              <a:t>U-backwash</a:t>
            </a:r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5369668" y="2747929"/>
            <a:ext cx="10443" cy="12508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n-GB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H="1">
            <a:off x="1865658" y="4001334"/>
            <a:ext cx="3514454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1865659" y="3999683"/>
            <a:ext cx="0" cy="51262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4922515" y="4516046"/>
            <a:ext cx="0" cy="9514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 flipH="1">
            <a:off x="3059831" y="5467465"/>
            <a:ext cx="1862684" cy="52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>
            <a:off x="3062834" y="5472724"/>
            <a:ext cx="0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5649045" y="5518761"/>
            <a:ext cx="8707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/>
              <a:t>Dil. HNO</a:t>
            </a:r>
            <a:r>
              <a:rPr lang="en-GB" altLang="en-US" sz="1400" baseline="-25000"/>
              <a:t>3</a:t>
            </a:r>
            <a:endParaRPr lang="en-GB" altLang="en-US" sz="1400"/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3059833" y="6433360"/>
            <a:ext cx="597151" cy="30777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/>
              <a:t>U (Tc)</a:t>
            </a:r>
          </a:p>
        </p:txBody>
      </p:sp>
      <p:sp>
        <p:nvSpPr>
          <p:cNvPr id="43045" name="Text Box 37"/>
          <p:cNvSpPr txBox="1">
            <a:spLocks noChangeArrowheads="1"/>
          </p:cNvSpPr>
          <p:nvPr/>
        </p:nvSpPr>
        <p:spPr bwMode="auto">
          <a:xfrm>
            <a:off x="5508104" y="4094951"/>
            <a:ext cx="2417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GB" altLang="en-US" dirty="0" err="1"/>
              <a:t>Complexant</a:t>
            </a:r>
            <a:r>
              <a:rPr lang="en-GB" altLang="en-US" dirty="0"/>
              <a:t> </a:t>
            </a:r>
            <a:r>
              <a:rPr lang="en-GB" altLang="en-US" dirty="0" smtClean="0"/>
              <a:t>based</a:t>
            </a:r>
          </a:p>
          <a:p>
            <a:pPr algn="ctr" eaLnBrk="0" hangingPunct="0"/>
            <a:r>
              <a:rPr lang="en-GB" altLang="en-US" dirty="0" smtClean="0"/>
              <a:t>U-Np-Pu </a:t>
            </a:r>
            <a:r>
              <a:rPr lang="en-GB" altLang="en-US" dirty="0"/>
              <a:t>co-stripping</a:t>
            </a:r>
          </a:p>
        </p:txBody>
      </p:sp>
      <p:grpSp>
        <p:nvGrpSpPr>
          <p:cNvPr id="43055" name="Group 47"/>
          <p:cNvGrpSpPr>
            <a:grpSpLocks/>
          </p:cNvGrpSpPr>
          <p:nvPr/>
        </p:nvGrpSpPr>
        <p:grpSpPr bwMode="auto">
          <a:xfrm>
            <a:off x="7888163" y="4038343"/>
            <a:ext cx="1076325" cy="752475"/>
            <a:chOff x="2744" y="663"/>
            <a:chExt cx="1134" cy="907"/>
          </a:xfrm>
        </p:grpSpPr>
        <p:sp>
          <p:nvSpPr>
            <p:cNvPr id="43056" name="Rectangle 48"/>
            <p:cNvSpPr>
              <a:spLocks noChangeArrowheads="1"/>
            </p:cNvSpPr>
            <p:nvPr/>
          </p:nvSpPr>
          <p:spPr bwMode="auto">
            <a:xfrm>
              <a:off x="2744" y="663"/>
              <a:ext cx="1134" cy="9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3057" name="Picture 49" descr="scheme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700"/>
              <a:ext cx="1043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5527647" y="2940620"/>
            <a:ext cx="33931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GB" altLang="en-US" dirty="0" smtClean="0"/>
              <a:t>Target: ~100% Np extraction</a:t>
            </a:r>
            <a:endParaRPr lang="en-GB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5372" y="3719528"/>
            <a:ext cx="914514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5372" y="5222866"/>
            <a:ext cx="914514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979712" y="4944245"/>
            <a:ext cx="806631" cy="52322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/>
              <a:t>U-Np-Pu</a:t>
            </a:r>
          </a:p>
          <a:p>
            <a:pPr eaLnBrk="0" hangingPunct="0"/>
            <a:r>
              <a:rPr lang="en-GB" altLang="en-US" sz="1400"/>
              <a:t>U/Pu ~1</a:t>
            </a:r>
          </a:p>
        </p:txBody>
      </p:sp>
      <p:sp>
        <p:nvSpPr>
          <p:cNvPr id="51" name="AutoShape 18"/>
          <p:cNvSpPr>
            <a:spLocks noChangeArrowheads="1"/>
          </p:cNvSpPr>
          <p:nvPr/>
        </p:nvSpPr>
        <p:spPr bwMode="auto">
          <a:xfrm>
            <a:off x="2796401" y="2187862"/>
            <a:ext cx="249237" cy="571499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1736726" y="1951266"/>
            <a:ext cx="240322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GB" altLang="en-US" sz="1400" dirty="0" smtClean="0"/>
              <a:t>Dissolved SNF</a:t>
            </a:r>
          </a:p>
        </p:txBody>
      </p:sp>
      <p:sp>
        <p:nvSpPr>
          <p:cNvPr id="53" name="AutoShape 8"/>
          <p:cNvSpPr>
            <a:spLocks noChangeArrowheads="1"/>
          </p:cNvSpPr>
          <p:nvPr/>
        </p:nvSpPr>
        <p:spPr bwMode="auto">
          <a:xfrm>
            <a:off x="721792" y="3716801"/>
            <a:ext cx="177800" cy="1971823"/>
          </a:xfrm>
          <a:prstGeom prst="downArrow">
            <a:avLst>
              <a:gd name="adj1" fmla="val 50000"/>
              <a:gd name="adj2" fmla="val 306027"/>
            </a:avLst>
          </a:prstGeom>
          <a:solidFill>
            <a:srgbClr val="D52B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323528" y="3575512"/>
            <a:ext cx="934871" cy="30777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1400" dirty="0" err="1"/>
              <a:t>Am,Cm,FP</a:t>
            </a:r>
            <a:endParaRPr lang="en-GB" altLang="en-US" sz="1400" dirty="0"/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-36512" y="5755497"/>
            <a:ext cx="16617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1400" dirty="0">
                <a:solidFill>
                  <a:srgbClr val="C00000"/>
                </a:solidFill>
              </a:rPr>
              <a:t>Minor actinide </a:t>
            </a:r>
            <a:r>
              <a:rPr lang="en-GB" altLang="en-US" sz="1400" dirty="0" err="1" smtClean="0">
                <a:solidFill>
                  <a:srgbClr val="C00000"/>
                </a:solidFill>
              </a:rPr>
              <a:t>seps</a:t>
            </a:r>
            <a:r>
              <a:rPr lang="en-GB" altLang="en-US" sz="1400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GB" altLang="en-US" sz="1400" dirty="0" smtClean="0">
                <a:solidFill>
                  <a:srgbClr val="C00000"/>
                </a:solidFill>
              </a:rPr>
              <a:t>require additional </a:t>
            </a:r>
          </a:p>
          <a:p>
            <a:pPr algn="ctr"/>
            <a:r>
              <a:rPr lang="en-GB" altLang="en-US" sz="1400" dirty="0" smtClean="0">
                <a:solidFill>
                  <a:srgbClr val="C00000"/>
                </a:solidFill>
              </a:rPr>
              <a:t>SX </a:t>
            </a:r>
            <a:r>
              <a:rPr lang="en-GB" altLang="en-US" sz="1400" dirty="0">
                <a:solidFill>
                  <a:srgbClr val="C00000"/>
                </a:solidFill>
              </a:rPr>
              <a:t>cycles on </a:t>
            </a:r>
            <a:r>
              <a:rPr lang="en-GB" altLang="en-US" sz="1400" dirty="0" smtClean="0">
                <a:solidFill>
                  <a:srgbClr val="C00000"/>
                </a:solidFill>
              </a:rPr>
              <a:t>HLW;</a:t>
            </a:r>
          </a:p>
          <a:p>
            <a:pPr algn="ctr"/>
            <a:r>
              <a:rPr lang="en-GB" altLang="en-US" sz="1400" dirty="0" smtClean="0">
                <a:solidFill>
                  <a:srgbClr val="C00000"/>
                </a:solidFill>
              </a:rPr>
              <a:t>FPs to </a:t>
            </a:r>
            <a:r>
              <a:rPr lang="en-GB" altLang="en-US" sz="1400" dirty="0" err="1" smtClean="0">
                <a:solidFill>
                  <a:srgbClr val="C00000"/>
                </a:solidFill>
              </a:rPr>
              <a:t>vitrification</a:t>
            </a:r>
            <a:endParaRPr lang="en-GB" altLang="en-US" sz="1400" dirty="0">
              <a:solidFill>
                <a:srgbClr val="C00000"/>
              </a:solidFill>
            </a:endParaRP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1259284" y="5778550"/>
            <a:ext cx="21605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GB" dirty="0">
                <a:latin typeface="Calibri" pitchFamily="34" charset="0"/>
                <a:cs typeface="Calibri" pitchFamily="34" charset="0"/>
              </a:rPr>
              <a:t>Pu(IV), Np(IV)</a:t>
            </a:r>
          </a:p>
          <a:p>
            <a:pPr algn="ctr" eaLnBrk="1" hangingPunct="1"/>
            <a:r>
              <a:rPr lang="en-GB" dirty="0" err="1">
                <a:latin typeface="Calibri" pitchFamily="34" charset="0"/>
                <a:cs typeface="Calibri" pitchFamily="34" charset="0"/>
              </a:rPr>
              <a:t>complexed</a:t>
            </a:r>
            <a:r>
              <a:rPr lang="en-GB" dirty="0">
                <a:latin typeface="Calibri" pitchFamily="34" charset="0"/>
                <a:cs typeface="Calibri" pitchFamily="34" charset="0"/>
              </a:rPr>
              <a:t> </a:t>
            </a:r>
            <a:endParaRPr lang="en-GB" dirty="0" smtClean="0">
              <a:latin typeface="Calibri" pitchFamily="34" charset="0"/>
              <a:cs typeface="Calibri" pitchFamily="34" charset="0"/>
            </a:endParaRPr>
          </a:p>
          <a:p>
            <a:pPr algn="ctr" eaLnBrk="1" hangingPunct="1"/>
            <a:r>
              <a:rPr lang="en-GB" dirty="0" smtClean="0">
                <a:latin typeface="Calibri" pitchFamily="34" charset="0"/>
                <a:cs typeface="Calibri" pitchFamily="34" charset="0"/>
              </a:rPr>
              <a:t>and/or </a:t>
            </a:r>
            <a:r>
              <a:rPr lang="en-GB" dirty="0">
                <a:latin typeface="Calibri" pitchFamily="34" charset="0"/>
                <a:cs typeface="Calibri" pitchFamily="34" charset="0"/>
              </a:rPr>
              <a:t>reduced by </a:t>
            </a:r>
            <a:endParaRPr lang="en-GB" dirty="0" smtClean="0">
              <a:latin typeface="Calibri" pitchFamily="34" charset="0"/>
              <a:cs typeface="Calibri" pitchFamily="34" charset="0"/>
            </a:endParaRPr>
          </a:p>
          <a:p>
            <a:pPr algn="ctr" eaLnBrk="1" hangingPunct="1"/>
            <a:r>
              <a:rPr lang="en-GB" dirty="0" smtClean="0">
                <a:latin typeface="Calibri" pitchFamily="34" charset="0"/>
                <a:cs typeface="Calibri" pitchFamily="34" charset="0"/>
              </a:rPr>
              <a:t>XHA – Aqueous</a:t>
            </a:r>
            <a:endParaRPr lang="en-US" baseline="-25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6598592" y="5542200"/>
            <a:ext cx="2509912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GB" altLang="en-US" sz="1400" dirty="0"/>
              <a:t>Simplified </a:t>
            </a:r>
            <a:r>
              <a:rPr lang="en-GB" altLang="en-US" sz="1400" dirty="0" smtClean="0"/>
              <a:t>PUREX. </a:t>
            </a:r>
          </a:p>
          <a:p>
            <a:pPr>
              <a:lnSpc>
                <a:spcPts val="1500"/>
              </a:lnSpc>
            </a:pPr>
            <a:r>
              <a:rPr lang="en-GB" altLang="en-US" sz="1400" dirty="0" smtClean="0"/>
              <a:t>Single </a:t>
            </a:r>
            <a:r>
              <a:rPr lang="en-GB" altLang="en-US" sz="1400" dirty="0"/>
              <a:t>cycle SX </a:t>
            </a:r>
            <a:r>
              <a:rPr lang="en-GB" altLang="en-US" sz="1400" dirty="0" err="1"/>
              <a:t>flowsheet</a:t>
            </a:r>
            <a:endParaRPr lang="en-GB" altLang="en-US" sz="1400" dirty="0"/>
          </a:p>
          <a:p>
            <a:pPr marL="457200">
              <a:lnSpc>
                <a:spcPts val="1500"/>
              </a:lnSpc>
              <a:buFontTx/>
              <a:buChar char="•"/>
            </a:pPr>
            <a:r>
              <a:rPr lang="en-GB" altLang="en-US" sz="1400" dirty="0"/>
              <a:t>Np control</a:t>
            </a:r>
          </a:p>
          <a:p>
            <a:pPr lvl="1">
              <a:lnSpc>
                <a:spcPts val="1500"/>
              </a:lnSpc>
              <a:buFontTx/>
              <a:buChar char="•"/>
            </a:pPr>
            <a:r>
              <a:rPr lang="en-GB" altLang="en-US" sz="1400" dirty="0"/>
              <a:t>In a single stream </a:t>
            </a:r>
          </a:p>
          <a:p>
            <a:pPr lvl="1">
              <a:lnSpc>
                <a:spcPts val="1500"/>
              </a:lnSpc>
              <a:buFontTx/>
              <a:buChar char="•"/>
            </a:pPr>
            <a:r>
              <a:rPr lang="en-GB" altLang="en-US" sz="1400" dirty="0"/>
              <a:t>With Pu-U product</a:t>
            </a:r>
          </a:p>
          <a:p>
            <a:pPr lvl="1">
              <a:lnSpc>
                <a:spcPts val="1500"/>
              </a:lnSpc>
              <a:buFontTx/>
              <a:buChar char="•"/>
            </a:pPr>
            <a:r>
              <a:rPr lang="en-GB" altLang="en-US" sz="1400" dirty="0"/>
              <a:t>With U then </a:t>
            </a:r>
            <a:r>
              <a:rPr lang="en-GB" altLang="en-US" sz="1400" dirty="0" smtClean="0"/>
              <a:t>separated</a:t>
            </a:r>
          </a:p>
          <a:p>
            <a:pPr lvl="1">
              <a:lnSpc>
                <a:spcPts val="1500"/>
              </a:lnSpc>
              <a:buFontTx/>
              <a:buChar char="•"/>
            </a:pPr>
            <a:endParaRPr lang="en-GB" altLang="en-US" sz="1400" dirty="0"/>
          </a:p>
          <a:p>
            <a:pPr lvl="1">
              <a:lnSpc>
                <a:spcPts val="1500"/>
              </a:lnSpc>
              <a:buFontTx/>
              <a:buChar char="•"/>
            </a:pPr>
            <a:endParaRPr lang="en-GB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55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31" y="3027035"/>
            <a:ext cx="2284089" cy="158417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1"/>
          <a:stretch/>
        </p:blipFill>
        <p:spPr>
          <a:xfrm>
            <a:off x="4279664" y="3028877"/>
            <a:ext cx="2261453" cy="15853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72906" y="1601617"/>
            <a:ext cx="88710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itchFamily="34" charset="0"/>
              <a:buChar char="•"/>
            </a:pPr>
            <a:r>
              <a:rPr lang="en-GB" sz="1600" b="1" dirty="0" smtClean="0">
                <a:solidFill>
                  <a:srgbClr val="C00000"/>
                </a:solidFill>
              </a:rPr>
              <a:t>Internationally</a:t>
            </a:r>
            <a:r>
              <a:rPr lang="en-GB" sz="1600" dirty="0" smtClean="0">
                <a:solidFill>
                  <a:prstClr val="black"/>
                </a:solidFill>
              </a:rPr>
              <a:t>: Vast </a:t>
            </a:r>
            <a:r>
              <a:rPr lang="en-GB" sz="1600" dirty="0">
                <a:solidFill>
                  <a:prstClr val="black"/>
                </a:solidFill>
              </a:rPr>
              <a:t>majority of </a:t>
            </a:r>
            <a:r>
              <a:rPr lang="en-GB" sz="1600" dirty="0" smtClean="0">
                <a:solidFill>
                  <a:prstClr val="black"/>
                </a:solidFill>
              </a:rPr>
              <a:t>UO</a:t>
            </a:r>
            <a:r>
              <a:rPr lang="en-GB" sz="1600" baseline="-25000" dirty="0" smtClean="0">
                <a:solidFill>
                  <a:prstClr val="black"/>
                </a:solidFill>
              </a:rPr>
              <a:t>2</a:t>
            </a:r>
            <a:r>
              <a:rPr lang="en-GB" sz="1600" dirty="0" smtClean="0">
                <a:solidFill>
                  <a:prstClr val="black"/>
                </a:solidFill>
              </a:rPr>
              <a:t>-based </a:t>
            </a:r>
            <a:r>
              <a:rPr lang="en-GB" sz="1600" dirty="0">
                <a:solidFill>
                  <a:prstClr val="black"/>
                </a:solidFill>
              </a:rPr>
              <a:t>SNF is from light water moderated reactors (LWRs)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b="1" dirty="0" smtClean="0">
                <a:solidFill>
                  <a:srgbClr val="C00000"/>
                </a:solidFill>
              </a:rPr>
              <a:t>In UK</a:t>
            </a:r>
            <a:r>
              <a:rPr lang="en-GB" sz="1600" dirty="0" smtClean="0"/>
              <a:t>: AGR reactors - 2-4% enrichment UO</a:t>
            </a:r>
            <a:r>
              <a:rPr lang="en-GB" sz="1600" baseline="-25000" dirty="0" smtClean="0"/>
              <a:t>2</a:t>
            </a:r>
            <a:r>
              <a:rPr lang="en-GB" sz="1600" dirty="0" smtClean="0"/>
              <a:t> </a:t>
            </a:r>
            <a:r>
              <a:rPr lang="en-GB" sz="1600" dirty="0"/>
              <a:t>ceramic </a:t>
            </a:r>
            <a:r>
              <a:rPr lang="en-GB" sz="1600" dirty="0" smtClean="0"/>
              <a:t>pellets in </a:t>
            </a:r>
            <a:r>
              <a:rPr lang="en-GB" sz="1600" dirty="0"/>
              <a:t>steel </a:t>
            </a:r>
            <a:r>
              <a:rPr lang="en-GB" sz="1600" dirty="0" smtClean="0"/>
              <a:t>cladding, CO</a:t>
            </a:r>
            <a:r>
              <a:rPr lang="en-GB" sz="1600" baseline="-25000" dirty="0" smtClean="0"/>
              <a:t>2</a:t>
            </a:r>
            <a:r>
              <a:rPr lang="en-GB" sz="1600" dirty="0" smtClean="0"/>
              <a:t> coolant</a:t>
            </a:r>
          </a:p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</a:rPr>
              <a:t>Significant research conducted internationally on </a:t>
            </a:r>
            <a:r>
              <a:rPr lang="en-GB" sz="1600" b="1" dirty="0">
                <a:solidFill>
                  <a:srgbClr val="C00000"/>
                </a:solidFill>
              </a:rPr>
              <a:t>LWR SNF </a:t>
            </a:r>
            <a:r>
              <a:rPr lang="en-GB" sz="1600" dirty="0">
                <a:solidFill>
                  <a:prstClr val="black"/>
                </a:solidFill>
              </a:rPr>
              <a:t>disposal, especially interaction of the UO</a:t>
            </a:r>
            <a:r>
              <a:rPr lang="en-GB" sz="1600" baseline="-25000" dirty="0">
                <a:solidFill>
                  <a:prstClr val="black"/>
                </a:solidFill>
              </a:rPr>
              <a:t>2</a:t>
            </a:r>
            <a:r>
              <a:rPr lang="en-GB" sz="1600" dirty="0">
                <a:solidFill>
                  <a:prstClr val="black"/>
                </a:solidFill>
              </a:rPr>
              <a:t>, and its cladding, with </a:t>
            </a:r>
            <a:r>
              <a:rPr lang="en-GB" sz="1600" b="1" dirty="0" err="1">
                <a:solidFill>
                  <a:prstClr val="black"/>
                </a:solidFill>
              </a:rPr>
              <a:t>groundwaters</a:t>
            </a:r>
            <a:endParaRPr lang="en-GB" sz="1600" b="1" dirty="0">
              <a:solidFill>
                <a:prstClr val="black"/>
              </a:solidFill>
            </a:endParaRPr>
          </a:p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</a:rPr>
              <a:t>Thus, AGR SNF needs to be studied to satisfy safety case requirements before sent to GDF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1600" dirty="0"/>
          </a:p>
          <a:p>
            <a:endParaRPr lang="en-GB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46170" y="4588440"/>
            <a:ext cx="23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 Cross-section of fuel pin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4592161"/>
            <a:ext cx="902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      </a:t>
            </a:r>
            <a:r>
              <a:rPr lang="en-GB" sz="1200" dirty="0"/>
              <a:t>Annular UO</a:t>
            </a:r>
            <a:r>
              <a:rPr lang="en-GB" sz="1200" baseline="-25000" dirty="0"/>
              <a:t>2</a:t>
            </a:r>
            <a:r>
              <a:rPr lang="en-GB" sz="1200" dirty="0"/>
              <a:t> fuel </a:t>
            </a:r>
            <a:r>
              <a:rPr lang="en-GB" sz="1200" dirty="0" smtClean="0"/>
              <a:t>pellet         20/25/</a:t>
            </a:r>
            <a:r>
              <a:rPr lang="en-GB" sz="1200" dirty="0" err="1" smtClean="0"/>
              <a:t>Nb</a:t>
            </a:r>
            <a:r>
              <a:rPr lang="en-GB" sz="1200" dirty="0" smtClean="0"/>
              <a:t> </a:t>
            </a:r>
            <a:r>
              <a:rPr lang="en-GB" sz="1200" dirty="0"/>
              <a:t>Stainless Steel </a:t>
            </a:r>
            <a:r>
              <a:rPr lang="en-GB" sz="1200" dirty="0" smtClean="0"/>
              <a:t>Cladding                                                                              Complete AGR fuel element</a:t>
            </a:r>
            <a:endParaRPr lang="en-GB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7893"/>
          <a:stretch/>
        </p:blipFill>
        <p:spPr>
          <a:xfrm>
            <a:off x="2097485" y="3028877"/>
            <a:ext cx="2093176" cy="15949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1" y="3023191"/>
            <a:ext cx="1814686" cy="1597545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16351" y="260648"/>
            <a:ext cx="8136904" cy="1143000"/>
          </a:xfrm>
        </p:spPr>
        <p:txBody>
          <a:bodyPr/>
          <a:lstStyle/>
          <a:p>
            <a:pPr algn="l"/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Behaviour </a:t>
            </a:r>
            <a:r>
              <a:rPr lang="en-GB" sz="3200" dirty="0">
                <a:solidFill>
                  <a:srgbClr val="C00000"/>
                </a:solidFill>
                <a:latin typeface="+mj-lt"/>
              </a:rPr>
              <a:t>of UK </a:t>
            </a: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SNF </a:t>
            </a:r>
            <a:r>
              <a:rPr lang="en-GB" sz="3200" dirty="0">
                <a:solidFill>
                  <a:srgbClr val="C00000"/>
                </a:solidFill>
                <a:latin typeface="+mj-lt"/>
              </a:rPr>
              <a:t>Under Conditions </a:t>
            </a: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/>
            </a:r>
            <a:br>
              <a:rPr lang="en-GB" sz="3200" dirty="0" smtClean="0">
                <a:solidFill>
                  <a:srgbClr val="C00000"/>
                </a:solidFill>
                <a:latin typeface="+mj-lt"/>
              </a:rPr>
            </a:b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Relevant </a:t>
            </a:r>
            <a:r>
              <a:rPr lang="en-GB" sz="3200" dirty="0">
                <a:solidFill>
                  <a:srgbClr val="C00000"/>
                </a:solidFill>
                <a:latin typeface="+mj-lt"/>
              </a:rPr>
              <a:t>to Geological </a:t>
            </a:r>
            <a:r>
              <a:rPr lang="en-GB" sz="3200" dirty="0" smtClean="0">
                <a:solidFill>
                  <a:srgbClr val="C00000"/>
                </a:solidFill>
                <a:latin typeface="+mj-lt"/>
              </a:rPr>
              <a:t>Disposal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68077"/>
            <a:ext cx="5974631" cy="208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00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ert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8070" y="3586570"/>
            <a:ext cx="3258066" cy="1413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qu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2132856"/>
            <a:ext cx="3258066" cy="1357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hurchs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2794481"/>
            <a:ext cx="2041363" cy="371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firework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392" y="2794480"/>
            <a:ext cx="1152128" cy="371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williamsnigh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248" y="421194"/>
            <a:ext cx="2077316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snow castl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404664"/>
            <a:ext cx="2083277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witch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5776" y="5098583"/>
            <a:ext cx="3242347" cy="14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maritim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512" y="2794482"/>
            <a:ext cx="2493380" cy="3718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107504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THANK YOU AND</a:t>
            </a:r>
            <a:br>
              <a:rPr lang="en-GB" sz="4000" b="1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</a:br>
            <a:r>
              <a:rPr lang="en-GB" sz="4000" b="1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QUESTIONS?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33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80528" y="1124744"/>
            <a:ext cx="5904656" cy="3592750"/>
            <a:chOff x="-180528" y="2572554"/>
            <a:chExt cx="5904656" cy="35927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068960"/>
              <a:ext cx="2458926" cy="2799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 descr="Waste Map U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025" y="2662698"/>
              <a:ext cx="1814791" cy="298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97" y="2662698"/>
              <a:ext cx="1707165" cy="2987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21097" y="5650236"/>
              <a:ext cx="5745225" cy="51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80528" y="2572554"/>
              <a:ext cx="5745225" cy="51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Nuclear at Lancaster - Overview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79512" y="1649456"/>
            <a:ext cx="85255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9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8" t="33054" r="7666" b="17017"/>
          <a:stretch>
            <a:fillRect/>
          </a:stretch>
        </p:blipFill>
        <p:spPr bwMode="auto">
          <a:xfrm>
            <a:off x="-108520" y="4293096"/>
            <a:ext cx="49685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1"/>
          <p:cNvSpPr txBox="1">
            <a:spLocks/>
          </p:cNvSpPr>
          <p:nvPr/>
        </p:nvSpPr>
        <p:spPr>
          <a:xfrm>
            <a:off x="5445174" y="1628800"/>
            <a:ext cx="3735338" cy="11707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b="1" dirty="0" smtClean="0">
                <a:solidFill>
                  <a:schemeClr val="tx1"/>
                </a:solidFill>
              </a:rPr>
              <a:t>Nearly 20 years of teaching &amp; research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Closest research intensive main campus to Sellafield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4 Professors, 9 lecturers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across 3 </a:t>
            </a:r>
            <a:r>
              <a:rPr lang="en-GB" sz="1400" dirty="0" err="1" smtClean="0">
                <a:solidFill>
                  <a:schemeClr val="tx1"/>
                </a:solidFill>
              </a:rPr>
              <a:t>depts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inc.</a:t>
            </a:r>
            <a:r>
              <a:rPr lang="en-GB" sz="1400" dirty="0" smtClean="0">
                <a:solidFill>
                  <a:schemeClr val="tx1"/>
                </a:solidFill>
              </a:rPr>
              <a:t> Engineering &amp; Lancaster Environment Centre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Nearly 40 PDRA/PGRS in nuclear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UG programmes in Nuclear Engineering,  </a:t>
            </a:r>
            <a:r>
              <a:rPr lang="en-GB" sz="1400" dirty="0" err="1" smtClean="0">
                <a:solidFill>
                  <a:schemeClr val="tx1"/>
                </a:solidFill>
              </a:rPr>
              <a:t>Chem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Eng</a:t>
            </a:r>
            <a:r>
              <a:rPr lang="en-GB" sz="1400" dirty="0" smtClean="0">
                <a:solidFill>
                  <a:schemeClr val="tx1"/>
                </a:solidFill>
              </a:rPr>
              <a:t>, </a:t>
            </a:r>
            <a:r>
              <a:rPr lang="en-GB" sz="1400" dirty="0" err="1" smtClean="0">
                <a:solidFill>
                  <a:schemeClr val="tx1"/>
                </a:solidFill>
              </a:rPr>
              <a:t>Mech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Eng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Industrial MSc in Nuclear Decommissioning</a:t>
            </a:r>
            <a:endParaRPr lang="en-GB" sz="1400" dirty="0">
              <a:solidFill>
                <a:schemeClr val="tx1"/>
              </a:solidFill>
            </a:endParaRP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Home to Lloyds Register Foundation Centre for Nuclear Engineering &amp; Decommissioning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UTGARD Lab (Uranium/Thorium beta/Gamma Active R&amp;D Lab)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Part of NNUF – host to ADRIANA facility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Next Generation Nuclear Centre for Doctoral Training with Manchester, Liverpool, Leeds and Sheffield Universities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SACSESS, DISTINCTIVE, PACIFIC, UK-SNF</a:t>
            </a:r>
            <a:endParaRPr lang="en-GB" sz="1400" dirty="0">
              <a:solidFill>
                <a:schemeClr val="tx1"/>
              </a:solidFill>
            </a:endParaRP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b="1" dirty="0" smtClean="0">
                <a:solidFill>
                  <a:schemeClr val="tx1"/>
                </a:solidFill>
              </a:rPr>
              <a:t>new £12.5M Engineering Building in 2015</a:t>
            </a:r>
          </a:p>
          <a:p>
            <a:pPr>
              <a:buClr>
                <a:srgbClr val="FF0000"/>
              </a:buClr>
              <a:buSzPct val="120000"/>
            </a:pPr>
            <a:endParaRPr lang="en-GB" sz="1400" b="1" dirty="0" smtClean="0">
              <a:solidFill>
                <a:schemeClr val="tx1"/>
              </a:solidFill>
            </a:endParaRPr>
          </a:p>
          <a:p>
            <a:pPr marL="0" indent="0" algn="ctr">
              <a:buClr>
                <a:srgbClr val="FF0000"/>
              </a:buClr>
              <a:buSzPct val="120000"/>
              <a:buFont typeface="Arial" pitchFamily="34" charset="0"/>
              <a:buNone/>
            </a:pPr>
            <a:r>
              <a:rPr lang="en-GB" sz="1400" b="1" dirty="0" smtClean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90"/>
          <a:stretch/>
        </p:blipFill>
        <p:spPr>
          <a:xfrm>
            <a:off x="3453780" y="2747020"/>
            <a:ext cx="1991394" cy="1445772"/>
          </a:xfrm>
          <a:prstGeom prst="rect">
            <a:avLst/>
          </a:prstGeom>
        </p:spPr>
      </p:pic>
      <p:pic>
        <p:nvPicPr>
          <p:cNvPr id="11" name="Content Placeholder 9" descr="_DSC6794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80" y="1666900"/>
            <a:ext cx="1991394" cy="128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80528" y="1124744"/>
            <a:ext cx="5904656" cy="3592750"/>
            <a:chOff x="-180528" y="2572554"/>
            <a:chExt cx="5904656" cy="35927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068960"/>
              <a:ext cx="2458926" cy="2799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 descr="Waste Map U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025" y="2662698"/>
              <a:ext cx="1814791" cy="298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97" y="2662698"/>
              <a:ext cx="1707165" cy="2987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21097" y="5650236"/>
              <a:ext cx="5745225" cy="51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80528" y="2572554"/>
              <a:ext cx="5745225" cy="51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Nuclear at Lancaster - Overview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79512" y="1649456"/>
            <a:ext cx="85255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9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8" t="33054" r="7666" b="17017"/>
          <a:stretch>
            <a:fillRect/>
          </a:stretch>
        </p:blipFill>
        <p:spPr bwMode="auto">
          <a:xfrm>
            <a:off x="-108520" y="4293096"/>
            <a:ext cx="49685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832852" y="5482548"/>
            <a:ext cx="1955172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5445174" y="1628800"/>
            <a:ext cx="3735338" cy="11707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b="1" dirty="0" smtClean="0">
                <a:solidFill>
                  <a:schemeClr val="tx1"/>
                </a:solidFill>
              </a:rPr>
              <a:t>Nearly 20 years of teaching &amp; research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Closest research intensive main campus to Sellafield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4 Professors, 9 lecturers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across 3 </a:t>
            </a:r>
            <a:r>
              <a:rPr lang="en-GB" sz="1400" dirty="0" err="1" smtClean="0">
                <a:solidFill>
                  <a:schemeClr val="tx1"/>
                </a:solidFill>
              </a:rPr>
              <a:t>depts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inc.</a:t>
            </a:r>
            <a:r>
              <a:rPr lang="en-GB" sz="1400" dirty="0" smtClean="0">
                <a:solidFill>
                  <a:schemeClr val="tx1"/>
                </a:solidFill>
              </a:rPr>
              <a:t> Engineering &amp; Lancaster Environment Centre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Nearly 40 PDRA/PGRS in nuclear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UG programmes in Nuclear Engineering,  </a:t>
            </a:r>
            <a:r>
              <a:rPr lang="en-GB" sz="1400" dirty="0" err="1" smtClean="0">
                <a:solidFill>
                  <a:schemeClr val="tx1"/>
                </a:solidFill>
              </a:rPr>
              <a:t>Chem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Eng</a:t>
            </a:r>
            <a:r>
              <a:rPr lang="en-GB" sz="1400" dirty="0" smtClean="0">
                <a:solidFill>
                  <a:schemeClr val="tx1"/>
                </a:solidFill>
              </a:rPr>
              <a:t>, </a:t>
            </a:r>
            <a:r>
              <a:rPr lang="en-GB" sz="1400" dirty="0" err="1" smtClean="0">
                <a:solidFill>
                  <a:schemeClr val="tx1"/>
                </a:solidFill>
              </a:rPr>
              <a:t>Mech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Eng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Industrial MSc in Nuclear Decommissioning</a:t>
            </a:r>
            <a:endParaRPr lang="en-GB" sz="1400" dirty="0">
              <a:solidFill>
                <a:schemeClr val="tx1"/>
              </a:solidFill>
            </a:endParaRP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Home to Lloyds Register Foundation Centre for Nuclear Engineering &amp; Decommissioning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UTGARD Lab (Uranium/Thorium beta/Gamma Active R&amp;D Lab)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Part of NNUF – host to ADRIANA facility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 smtClean="0">
                <a:solidFill>
                  <a:schemeClr val="tx1"/>
                </a:solidFill>
              </a:rPr>
              <a:t>Next Generation Nuclear Centre for Doctoral Training with Manchester, Liverpool, Leeds and Sheffield Universities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dirty="0">
                <a:solidFill>
                  <a:schemeClr val="tx1"/>
                </a:solidFill>
              </a:rPr>
              <a:t>SACSESS, DISTINCTIVE, PACIFIC, UK-SNF</a:t>
            </a:r>
          </a:p>
          <a:p>
            <a:pPr marL="177800" indent="-177800">
              <a:buClr>
                <a:srgbClr val="FF0000"/>
              </a:buClr>
              <a:buSzPct val="120000"/>
            </a:pPr>
            <a:r>
              <a:rPr lang="en-GB" sz="1400" b="1" dirty="0" smtClean="0">
                <a:solidFill>
                  <a:schemeClr val="tx1"/>
                </a:solidFill>
              </a:rPr>
              <a:t>new £12.5M Engineering Building in 2015</a:t>
            </a:r>
          </a:p>
          <a:p>
            <a:pPr>
              <a:buClr>
                <a:srgbClr val="FF0000"/>
              </a:buClr>
              <a:buSzPct val="120000"/>
            </a:pPr>
            <a:endParaRPr lang="en-GB" sz="1400" b="1" dirty="0" smtClean="0">
              <a:solidFill>
                <a:schemeClr val="tx1"/>
              </a:solidFill>
            </a:endParaRPr>
          </a:p>
          <a:p>
            <a:pPr marL="0" indent="0" algn="ctr">
              <a:buClr>
                <a:srgbClr val="FF0000"/>
              </a:buClr>
              <a:buSzPct val="120000"/>
              <a:buFont typeface="Arial" pitchFamily="34" charset="0"/>
              <a:buNone/>
            </a:pPr>
            <a:r>
              <a:rPr lang="en-GB" sz="1400" b="1" dirty="0" smtClean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90"/>
          <a:stretch/>
        </p:blipFill>
        <p:spPr>
          <a:xfrm>
            <a:off x="3453780" y="2747020"/>
            <a:ext cx="1991394" cy="1445772"/>
          </a:xfrm>
          <a:prstGeom prst="rect">
            <a:avLst/>
          </a:prstGeom>
        </p:spPr>
      </p:pic>
      <p:pic>
        <p:nvPicPr>
          <p:cNvPr id="11" name="Content Placeholder 9" descr="_DSC6794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80" y="1666900"/>
            <a:ext cx="1991394" cy="128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0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488832" cy="1143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Investment in Facilities: ADRIANA </a:t>
            </a:r>
            <a:br>
              <a:rPr lang="en-US" sz="3200" dirty="0" smtClean="0">
                <a:solidFill>
                  <a:srgbClr val="C00000"/>
                </a:solidFill>
                <a:latin typeface="+mj-lt"/>
              </a:rPr>
            </a:b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Advanced Digital Radiometric Instrumentation for </a:t>
            </a:r>
            <a:br>
              <a:rPr lang="en-US" sz="2400" dirty="0" smtClean="0">
                <a:solidFill>
                  <a:srgbClr val="C00000"/>
                </a:solidFill>
                <a:latin typeface="+mj-lt"/>
              </a:rPr>
            </a:b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Applied Nuclear Activities 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AutoShape 2" descr="data:image/jpeg;base64,/9j/4AAQSkZJRgABAQAAAQABAAD/2wCEAAMCAgMCAgMDAwMEAwMEBQgFBQQEBQoHBwYIDAoMDAsKCwsNDhIQDQ4RDgsLEBYQERMUFRUVDA8XGBYUGBIUFRQBAwQEBQQFCQUFCRQNCw0UFBQUFBQUFBQUFBQUFBQUFBQUFBQUFBQUFBQUFBQUFBQUFBQUFBQUFBQUFBQUFBQUFP/AABEIADwAU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Hv+CcVzNpfw8+LWoWFrZTalDNpSRSXlrFOFVmnDACRWHQdq+hdQ+Muv2trdo9hBHdRMCjrotoYn/3v3X+cV4t/wSws7e+8GfFiK5hWeM3GlfK2ccGf0r7C1jwV4dtbS5uru3S1tY1MksjSuERAMkn5qAPnKf4/eM9koY2UbNuCkaHabFJxtx+77c/nXsXwy8cazrHhO3utQGlz3js58z+yLVeA3AzsrhEl8K+JtSc6cfPtEb7u4htv97DDOK9N0jQrTR9MjgsmLW/3gpcN156igDwDx58fPGGjtrr2N9bxNbicxxjSrTcgWRlBz5HPRMfX2ry7xf8AtN/EbSdH0qeDxBaBmjkE7LplnyVlKf8APHjgd6u/EvS3uF8TrJJFFLMkkwTJ+QpJIFXJ4O7zG9uBXi/xW1LSV0Gwh05IYriTzZHKIEYkzEr2GcDPQ9qAPs6Cx+My/DOLxj/wlGlzxpbpcy2r6bb7ipIJ2v5IXKrg4GSeR6VLH8atci0m2kkmtHn2qHdtNtVLHAyceV3OT+NcN+y5+03BbfD6LSfGdzNBJbqYrWefLG75URqv1I2/McZ284JqPw3oE93DNJqcuY5DtiiUACPPT0oA6K9+OXiJkZ/PtExzgada4/8ARNeEftw+IH8V/B34WaxcLB9tl1LWYXlhtYoCyIbfYCI1UHG5scdDXb+LdCv/AA5cSyi1Z9N2/LcINwB9DjpXk/7VV0tz8AfhUAfmTV9bVh6c2tAHs/8AwSqaODwl8VjJIq5uNKA3nAPNz/hX1f8AF3TrfxH4QuNNu7mSC0nCNK0Uoj3qh3lN2e4XFfmj8Br250z9mP4pzWmTKde0JMAkZBF5VVNWvNeEdhLPOLojesTSna2PagD9QfC3wU8K+LrbS30mKPTBFaS+XPat5hfIXc7n+IggjmtbU/gnr3hDNxYTJq9i3zSRRgpKPcKSQfzFeW/spa/qE3wcivraBrbXtDWS0vLReftSBcgqD3ddvTuK9/8A2b/jzovxw8I6i+mef9p0uf7PcQzxbHU4JwV9PlIz7UAfnj4/1IpfatHfI0b2+Y/sgG2XYXdm3AjKnBGMgHnpXhHxQ1DTrnWNJEmn6iLJNNRkt5WCSOTvYN1ORk/oK+uP2q76z8e3Gv8Aj2xtJbDULS2MI83G9oeIyrgd+jc55r5TufAXin4n+PtD0XRtFd7qazgggRjtQgKTvZyAFwMsfYUAbHw60KXxN8OLG5uCDMly8cbKDu3xtuX9VGDX054Wig1zwqyTxb1uxvVlyGCnkYPtXlXxN0TT/gP4M0XwnPfCS/s7yOdra0k3XF1IvMeCfuRuzZJPJXOK7Xwd4rTVbaC3gZFSOIRfushS/tnnb6e1AHNWfxWPgzxXqPhDxPOl/bQYaG4mwrSxtyuc9ePSvNf2yPDcXhn4PfDeG3uFuLS71nW72BgPupJ9lKp+GDV/9tHwT+50DXxGyz7Wt5XP8eAHX8gGH4V5/wDGjWZtZ/ZT+CrXDM0tvf63bsx6HbJBjH4EUAbn7OepafpX7L3xgk1GzkvWk1bRorWOOTZtnKXe12/2QM1xXhzxDqGm+J7DWiISLSXIVsMBkY5THI9+nFejfsp29pdfs9/FCC91ddFgk1vRgLloGmyfKvflChHyfwry/wAe6Bb+GtVTTNE1u+1exmiWWVpbZrYZyThVbBx74HagD6q+Cv7WupaD8TY5fEl5LN4dubVoJLHTdNDSRTFtyP8AKQTjB+bpg+1fTH7K+p6PonxT8cajZ6jYWfh7Wj59vBPKkcxyWkUrHuyR88pOM/MR71+ePwe06zmsNQe+0WLWZmlCx/aL10KDaeyKSevrX0n8JfHGjN4u8KJfaUttp1jbtbwQozbQ+ANpPDY+/j/fNAHUfGvx/wCD/AVlqNxrVhPrmj393LDFbWqAtcAl2Q84VQMdTXhXjP8AbG8b6/4bJ8IWFr4MsrRSsQt/39w6KuAdxVY1/wCAqDTP2vdRhX/hGrMXLxxM08inlcgbFGcf7zfnXjjXWn/YYbK1hnuYvK2mRpSyrkdcZ9f50AZouZ9cvtBa4v5dT1S8d7u+uZ5N7yEc4J+vavfPglNcT/EFLMAsjwLI6dFj2l/mz6gHH414B4amXRvEgSeERxNbuqSAdMcmvof9nG8ivvHXiIq6GS3tEILdcFznH5UAZ37aHih5RpegsFjt/La6yEDOz52Dk9sZ/KvGfiegX9l34UqpYqNY1zGf9+3/AMa3/wBsDXpJ/iZFaKMx29nEmWUNkks+P1rmviM5b9lv4VEqATrGuHj62tAHTfAjXbjQP2aviLc2zKJD4k0VCHGVYeRfnkfhXm/i/W9T16+N282SECBUjC4x0xj6mvc/2OfCum+M/hh420TVoGudOl1Oyu2jWRkPmRRTBPmUg4xO+fovpXskX7N/w+ZsnRJMjp/p1x/8coA+HdI8VXdtZHT7maR7YSec0bHOGxjPPPQdq+lPhDCJJtOjkUxmO3EwVuoyeM/nn8a9Kn/Zg+G0jea/h9mdXzk31xz9f3ldpo3w48NeHbq6v7XS98zxBcTXMzqoAXAA3+woA+bP2rdP/t/xDo0MTpFJBZMwUj5Rudh/7KK+fDLqfhuYNiWIjALfw1+h3iL4S+EfFV0l7qOjCWdUwCt1OvAPA4k9zWM/wC8ASqFk8OrKsjBWD3tyf/alAHxRbeIovEEGPLEE0Z/1mRsJPGCc559s17z8B9NXRfiNemKQGSTSlWYJ3Yy7j+XSvUYf2ZvholyGTwwqFeVxe3PH0/eV2Phn4a+FPCGoy3GnaFEkxt9peS5uHOPxkoA+Ev2h5pb/AOKevSkmRFk2o2f7qrU/xLBj/Zg+FSdQNX1sg/8AArf/AAr7X1L4DfD/AMT311Pf+GYpJZC0jMt5crkkc/8ALX2FfPP7bvhLR/BXgbwPomh2I07TLO9vXjhWR5MtLsZ2LOzHqi98UAf/2Q=="/>
          <p:cNvSpPr>
            <a:spLocks noChangeAspect="1" noChangeArrowheads="1"/>
          </p:cNvSpPr>
          <p:nvPr/>
        </p:nvSpPr>
        <p:spPr bwMode="auto">
          <a:xfrm>
            <a:off x="77788" y="-274638"/>
            <a:ext cx="762000" cy="571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87" y="1743249"/>
            <a:ext cx="6180931" cy="444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8303" y="4134197"/>
            <a:ext cx="1008112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091" y="5075892"/>
            <a:ext cx="24663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£60M, DECC, BIS, EPSRC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346" y="1988840"/>
            <a:ext cx="167712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3</a:t>
            </a:r>
            <a:r>
              <a:rPr lang="en-GB" b="1" baseline="30000" dirty="0" smtClean="0">
                <a:solidFill>
                  <a:srgbClr val="C00000"/>
                </a:solidFill>
              </a:rPr>
              <a:t>rd</a:t>
            </a:r>
            <a:r>
              <a:rPr lang="en-GB" b="1" dirty="0" smtClean="0">
                <a:solidFill>
                  <a:srgbClr val="C00000"/>
                </a:solidFill>
              </a:rPr>
              <a:t> Party Access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7776864" cy="1143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EPSRC </a:t>
            </a:r>
            <a:r>
              <a:rPr lang="en-US" sz="3200" dirty="0" err="1" smtClean="0">
                <a:solidFill>
                  <a:srgbClr val="C00000"/>
                </a:solidFill>
                <a:latin typeface="+mj-lt"/>
              </a:rPr>
              <a:t>Centres</a:t>
            </a:r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 for Doctoral Training</a:t>
            </a:r>
            <a:br>
              <a:rPr lang="en-US" sz="3200" dirty="0" smtClean="0">
                <a:solidFill>
                  <a:srgbClr val="C00000"/>
                </a:solidFill>
                <a:latin typeface="+mj-lt"/>
              </a:rPr>
            </a:br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“Next Generation Nuclear” - NGN </a:t>
            </a:r>
            <a:endParaRPr lang="en-US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AutoShape 2" descr="data:image/jpeg;base64,/9j/4AAQSkZJRgABAQAAAQABAAD/2wCEAAMCAgMCAgMDAwMEAwMEBQgFBQQEBQoHBwYIDAoMDAsKCwsNDhIQDQ4RDgsLEBYQERMUFRUVDA8XGBYUGBIUFRQBAwQEBQQFCQUFCRQNCw0UFBQUFBQUFBQUFBQUFBQUFBQUFBQUFBQUFBQUFBQUFBQUFBQUFBQUFBQUFBQUFBQUFP/AABEIADwAU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Hv+CcVzNpfw8+LWoWFrZTalDNpSRSXlrFOFVmnDACRWHQdq+hdQ+Muv2trdo9hBHdRMCjrotoYn/3v3X+cV4t/wSws7e+8GfFiK5hWeM3GlfK2ccGf0r7C1jwV4dtbS5uru3S1tY1MksjSuERAMkn5qAPnKf4/eM9koY2UbNuCkaHabFJxtx+77c/nXsXwy8cazrHhO3utQGlz3js58z+yLVeA3AzsrhEl8K+JtSc6cfPtEb7u4htv97DDOK9N0jQrTR9MjgsmLW/3gpcN156igDwDx58fPGGjtrr2N9bxNbicxxjSrTcgWRlBz5HPRMfX2ry7xf8AtN/EbSdH0qeDxBaBmjkE7LplnyVlKf8APHjgd6u/EvS3uF8TrJJFFLMkkwTJ+QpJIFXJ4O7zG9uBXi/xW1LSV0Gwh05IYriTzZHKIEYkzEr2GcDPQ9qAPs6Cx+My/DOLxj/wlGlzxpbpcy2r6bb7ipIJ2v5IXKrg4GSeR6VLH8atci0m2kkmtHn2qHdtNtVLHAyceV3OT+NcN+y5+03BbfD6LSfGdzNBJbqYrWefLG75URqv1I2/McZ284JqPw3oE93DNJqcuY5DtiiUACPPT0oA6K9+OXiJkZ/PtExzgada4/8ARNeEftw+IH8V/B34WaxcLB9tl1LWYXlhtYoCyIbfYCI1UHG5scdDXb+LdCv/AA5cSyi1Z9N2/LcINwB9DjpXk/7VV0tz8AfhUAfmTV9bVh6c2tAHs/8AwSqaODwl8VjJIq5uNKA3nAPNz/hX1f8AF3TrfxH4QuNNu7mSC0nCNK0Uoj3qh3lN2e4XFfmj8Br250z9mP4pzWmTKde0JMAkZBF5VVNWvNeEdhLPOLojesTSna2PagD9QfC3wU8K+LrbS30mKPTBFaS+XPat5hfIXc7n+IggjmtbU/gnr3hDNxYTJq9i3zSRRgpKPcKSQfzFeW/spa/qE3wcivraBrbXtDWS0vLReftSBcgqD3ddvTuK9/8A2b/jzovxw8I6i+mef9p0uf7PcQzxbHU4JwV9PlIz7UAfnj4/1IpfatHfI0b2+Y/sgG2XYXdm3AjKnBGMgHnpXhHxQ1DTrnWNJEmn6iLJNNRkt5WCSOTvYN1ORk/oK+uP2q76z8e3Gv8Aj2xtJbDULS2MI83G9oeIyrgd+jc55r5TufAXin4n+PtD0XRtFd7qazgggRjtQgKTvZyAFwMsfYUAbHw60KXxN8OLG5uCDMly8cbKDu3xtuX9VGDX054Wig1zwqyTxb1uxvVlyGCnkYPtXlXxN0TT/gP4M0XwnPfCS/s7yOdra0k3XF1IvMeCfuRuzZJPJXOK7Xwd4rTVbaC3gZFSOIRfushS/tnnb6e1AHNWfxWPgzxXqPhDxPOl/bQYaG4mwrSxtyuc9ePSvNf2yPDcXhn4PfDeG3uFuLS71nW72BgPupJ9lKp+GDV/9tHwT+50DXxGyz7Wt5XP8eAHX8gGH4V5/wDGjWZtZ/ZT+CrXDM0tvf63bsx6HbJBjH4EUAbn7OepafpX7L3xgk1GzkvWk1bRorWOOTZtnKXe12/2QM1xXhzxDqGm+J7DWiISLSXIVsMBkY5THI9+nFejfsp29pdfs9/FCC91ddFgk1vRgLloGmyfKvflChHyfwry/wAe6Bb+GtVTTNE1u+1exmiWWVpbZrYZyThVbBx74HagD6q+Cv7WupaD8TY5fEl5LN4dubVoJLHTdNDSRTFtyP8AKQTjB+bpg+1fTH7K+p6PonxT8cajZ6jYWfh7Wj59vBPKkcxyWkUrHuyR88pOM/MR71+ePwe06zmsNQe+0WLWZmlCx/aL10KDaeyKSevrX0n8JfHGjN4u8KJfaUttp1jbtbwQozbQ+ANpPDY+/j/fNAHUfGvx/wCD/AVlqNxrVhPrmj393LDFbWqAtcAl2Q84VQMdTXhXjP8AbG8b6/4bJ8IWFr4MsrRSsQt/39w6KuAdxVY1/wCAqDTP2vdRhX/hGrMXLxxM08inlcgbFGcf7zfnXjjXWn/YYbK1hnuYvK2mRpSyrkdcZ9f50AZouZ9cvtBa4v5dT1S8d7u+uZ5N7yEc4J+vavfPglNcT/EFLMAsjwLI6dFj2l/mz6gHH414B4amXRvEgSeERxNbuqSAdMcmvof9nG8ivvHXiIq6GS3tEILdcFznH5UAZ37aHih5RpegsFjt/La6yEDOz52Dk9sZ/KvGfiegX9l34UqpYqNY1zGf9+3/AMa3/wBsDXpJ/iZFaKMx29nEmWUNkks+P1rmviM5b9lv4VEqATrGuHj62tAHTfAjXbjQP2aviLc2zKJD4k0VCHGVYeRfnkfhXm/i/W9T16+N282SECBUjC4x0xj6mvc/2OfCum+M/hh420TVoGudOl1Oyu2jWRkPmRRTBPmUg4xO+fovpXskX7N/w+ZsnRJMjp/p1x/8coA+HdI8VXdtZHT7maR7YSec0bHOGxjPPPQdq+lPhDCJJtOjkUxmO3EwVuoyeM/nn8a9Kn/Zg+G0jea/h9mdXzk31xz9f3ldpo3w48NeHbq6v7XS98zxBcTXMzqoAXAA3+woA+bP2rdP/t/xDo0MTpFJBZMwUj5Rudh/7KK+fDLqfhuYNiWIjALfw1+h3iL4S+EfFV0l7qOjCWdUwCt1OvAPA4k9zWM/wC8ASqFk8OrKsjBWD3tyf/alAHxRbeIovEEGPLEE0Z/1mRsJPGCc559s17z8B9NXRfiNemKQGSTSlWYJ3Yy7j+XSvUYf2ZvholyGTwwqFeVxe3PH0/eV2Phn4a+FPCGoy3GnaFEkxt9peS5uHOPxkoA+Ev2h5pb/AOKevSkmRFk2o2f7qrU/xLBj/Zg+FSdQNX1sg/8AArf/AAr7X1L4DfD/AMT311Pf+GYpJZC0jMt5crkkc/8ALX2FfPP7bvhLR/BXgbwPomh2I07TLO9vXjhWR5MtLsZ2LOzHqi98UAf/2Q=="/>
          <p:cNvSpPr>
            <a:spLocks noChangeAspect="1" noChangeArrowheads="1"/>
          </p:cNvSpPr>
          <p:nvPr/>
        </p:nvSpPr>
        <p:spPr bwMode="auto">
          <a:xfrm>
            <a:off x="77788" y="-274638"/>
            <a:ext cx="762000" cy="571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182072" y="2276872"/>
            <a:ext cx="838200" cy="144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13" name="Picture 11" descr="The University of Shef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7843" r="24806" b="11275"/>
          <a:stretch>
            <a:fillRect/>
          </a:stretch>
        </p:blipFill>
        <p:spPr bwMode="auto">
          <a:xfrm>
            <a:off x="7259743" y="2858641"/>
            <a:ext cx="1558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Man128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349"/>
          <a:stretch>
            <a:fillRect/>
          </a:stretch>
        </p:blipFill>
        <p:spPr bwMode="auto">
          <a:xfrm>
            <a:off x="7241750" y="1425793"/>
            <a:ext cx="1558925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3074" name="Picture 2" descr="http://www.rtpi.org.uk/media/9287/Liverpool-LVP_UNI_LOGO_Pant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411086"/>
            <a:ext cx="1605818" cy="3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3309" y="1628800"/>
            <a:ext cx="574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2014-2022: </a:t>
            </a:r>
            <a:r>
              <a:rPr lang="en-GB" dirty="0"/>
              <a:t>8</a:t>
            </a:r>
            <a:r>
              <a:rPr lang="en-GB" dirty="0" smtClean="0"/>
              <a:t>0 PhD students</a:t>
            </a:r>
            <a:endParaRPr lang="en-GB" dirty="0"/>
          </a:p>
          <a:p>
            <a:r>
              <a:rPr lang="en-GB" b="1" dirty="0" smtClean="0"/>
              <a:t>£5.7M from EPSRC, £4.8M from Industry, £5.7M from HEIs</a:t>
            </a:r>
          </a:p>
        </p:txBody>
      </p:sp>
      <p:pic>
        <p:nvPicPr>
          <p:cNvPr id="12" name="Picture 10" descr="LeedsUniB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49" y="1815276"/>
            <a:ext cx="15589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92280" y="3735030"/>
            <a:ext cx="2448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8 Industry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Amec</a:t>
            </a:r>
            <a:endParaRPr lang="en-GB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Areva</a:t>
            </a:r>
            <a:endParaRPr lang="en-GB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AWE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EDF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NNL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Rolls-Royce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Sellafield</a:t>
            </a:r>
            <a:r>
              <a:rPr lang="en-GB" dirty="0" smtClean="0">
                <a:solidFill>
                  <a:prstClr val="black"/>
                </a:solidFill>
              </a:rPr>
              <a:t>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761910" y="2428528"/>
            <a:ext cx="4248472" cy="42484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70022" y="3406197"/>
            <a:ext cx="2304256" cy="2262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6046" y="4045803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</a:rPr>
              <a:t>‘Core’ students-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</a:rPr>
              <a:t>Full CDT programme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</a:rPr>
              <a:t>Industry, University, EPSRC funding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2223" y="2654384"/>
            <a:ext cx="287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</a:rPr>
              <a:t>‘Associate’ students-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</a:rPr>
              <a:t>Elements of the CDT programme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</a:rPr>
              <a:t>Industry, DTA, Industrial CASE, NERC funding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9512" y="2549510"/>
            <a:ext cx="27952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Bespoke taught 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No specific nuclear background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12 weeks ‘Introduction to Nuclear Energy’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Business Games, Exercises, 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Strong ‘real life’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6 months project specific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36 months PhD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‘</a:t>
            </a:r>
            <a:r>
              <a:rPr lang="en-GB" sz="1500" dirty="0" err="1" smtClean="0">
                <a:solidFill>
                  <a:prstClr val="black"/>
                </a:solidFill>
              </a:rPr>
              <a:t>Masterclasses</a:t>
            </a:r>
            <a:r>
              <a:rPr lang="en-GB" sz="1500" dirty="0" smtClean="0">
                <a:solidFill>
                  <a:prstClr val="black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‘Whole CDT Events’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‘Winter School’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prstClr val="black"/>
                </a:solidFill>
              </a:rPr>
              <a:t>Steps towards SQEP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err="1" smtClean="0">
                <a:solidFill>
                  <a:prstClr val="black"/>
                </a:solidFill>
              </a:rPr>
              <a:t>Cosupervision</a:t>
            </a:r>
            <a:endParaRPr lang="en-GB" sz="15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96136" y="-171400"/>
            <a:ext cx="3528392" cy="720080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60350"/>
            <a:ext cx="81375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UTGARD Lab</a:t>
            </a:r>
            <a:br>
              <a:rPr lang="en-US" altLang="en-US" sz="3200" b="1" dirty="0" smtClean="0">
                <a:solidFill>
                  <a:srgbClr val="C00000"/>
                </a:solidFill>
              </a:rPr>
            </a:br>
            <a:r>
              <a:rPr lang="en-US" altLang="en-US" sz="3200" b="1" dirty="0" smtClean="0">
                <a:solidFill>
                  <a:srgbClr val="C00000"/>
                </a:solidFill>
              </a:rPr>
              <a:t>U</a:t>
            </a:r>
            <a:r>
              <a:rPr lang="en-US" altLang="en-US" sz="3200" dirty="0" smtClean="0">
                <a:solidFill>
                  <a:srgbClr val="C00000"/>
                </a:solidFill>
              </a:rPr>
              <a:t>/</a:t>
            </a:r>
            <a:r>
              <a:rPr lang="en-US" altLang="en-US" sz="3200" b="1" dirty="0" err="1" smtClean="0">
                <a:solidFill>
                  <a:srgbClr val="C00000"/>
                </a:solidFill>
              </a:rPr>
              <a:t>T</a:t>
            </a:r>
            <a:r>
              <a:rPr lang="en-US" altLang="en-US" sz="3200" dirty="0" err="1" smtClean="0">
                <a:solidFill>
                  <a:srgbClr val="C00000"/>
                </a:solidFill>
              </a:rPr>
              <a:t>h</a:t>
            </a:r>
            <a:r>
              <a:rPr lang="en-US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en-US" sz="3200" dirty="0" smtClean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altLang="en-US" sz="3200" dirty="0" smtClean="0">
                <a:solidFill>
                  <a:srgbClr val="C00000"/>
                </a:solidFill>
              </a:rPr>
              <a:t>-</a:t>
            </a:r>
            <a:r>
              <a:rPr lang="en-US" altLang="en-US" sz="3200" b="1" dirty="0" smtClean="0">
                <a:solidFill>
                  <a:srgbClr val="C00000"/>
                </a:solidFill>
              </a:rPr>
              <a:t>G</a:t>
            </a:r>
            <a:r>
              <a:rPr lang="en-US" altLang="en-US" sz="3200" dirty="0" smtClean="0">
                <a:solidFill>
                  <a:srgbClr val="C00000"/>
                </a:solidFill>
              </a:rPr>
              <a:t>amma </a:t>
            </a:r>
            <a:r>
              <a:rPr lang="en-US" altLang="en-US" sz="3200" b="1" dirty="0" smtClean="0">
                <a:solidFill>
                  <a:srgbClr val="C00000"/>
                </a:solidFill>
              </a:rPr>
              <a:t>A</a:t>
            </a:r>
            <a:r>
              <a:rPr lang="en-US" altLang="en-US" sz="3200" dirty="0" smtClean="0">
                <a:solidFill>
                  <a:srgbClr val="C00000"/>
                </a:solidFill>
              </a:rPr>
              <a:t>ctive </a:t>
            </a:r>
            <a:r>
              <a:rPr lang="en-US" altLang="en-US" sz="3200" b="1" dirty="0" smtClean="0">
                <a:solidFill>
                  <a:srgbClr val="C00000"/>
                </a:solidFill>
              </a:rPr>
              <a:t>R</a:t>
            </a:r>
            <a:r>
              <a:rPr lang="en-US" altLang="en-US" sz="3200" dirty="0" smtClean="0">
                <a:solidFill>
                  <a:srgbClr val="C00000"/>
                </a:solidFill>
              </a:rPr>
              <a:t>&amp;</a:t>
            </a:r>
            <a:r>
              <a:rPr lang="en-US" altLang="en-US" sz="3200" b="1" dirty="0" smtClean="0">
                <a:solidFill>
                  <a:srgbClr val="C00000"/>
                </a:solidFill>
              </a:rPr>
              <a:t>D</a:t>
            </a:r>
            <a:r>
              <a:rPr lang="en-US" altLang="en-US" sz="3200" dirty="0" smtClean="0">
                <a:solidFill>
                  <a:srgbClr val="C00000"/>
                </a:solidFill>
              </a:rPr>
              <a:t> Lab</a:t>
            </a:r>
          </a:p>
        </p:txBody>
      </p:sp>
      <p:pic>
        <p:nvPicPr>
          <p:cNvPr id="12" name="Picture 5" descr="LRET lab 009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3162" y="188640"/>
            <a:ext cx="3048829" cy="2175229"/>
          </a:xfr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12160" y="4221088"/>
            <a:ext cx="3047049" cy="239084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3081817" cy="165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51520" y="1712779"/>
            <a:ext cx="525658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Uranium / thorium active</a:t>
            </a:r>
          </a:p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NIRAB / DECC</a:t>
            </a:r>
          </a:p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External users through NNUF</a:t>
            </a:r>
          </a:p>
          <a:p>
            <a:pPr marL="273050" lvl="1" indent="-273050" defTabSz="4572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+</a:t>
            </a:r>
            <a:r>
              <a:rPr lang="en-GB" sz="1600" dirty="0" err="1" smtClean="0">
                <a:solidFill>
                  <a:prstClr val="black"/>
                </a:solidFill>
                <a:cs typeface="Arial" pitchFamily="34" charset="0"/>
              </a:rPr>
              <a:t>ve</a:t>
            </a: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 / -</a:t>
            </a:r>
            <a:r>
              <a:rPr lang="en-GB" sz="1600" dirty="0" err="1" smtClean="0">
                <a:solidFill>
                  <a:prstClr val="black"/>
                </a:solidFill>
                <a:cs typeface="Arial" pitchFamily="34" charset="0"/>
              </a:rPr>
              <a:t>ve</a:t>
            </a: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 P glove boxes, SEM/EDX, </a:t>
            </a:r>
            <a:r>
              <a:rPr lang="en-GB" sz="1600" dirty="0" smtClean="0">
                <a:solidFill>
                  <a:prstClr val="black"/>
                </a:solidFill>
                <a:latin typeface="Symbol" panose="05050102010706020507" pitchFamily="18" charset="2"/>
                <a:cs typeface="Arial" pitchFamily="34" charset="0"/>
              </a:rPr>
              <a:t>g</a:t>
            </a: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 spectroscopy,  UV-vis, Raman microscopy</a:t>
            </a:r>
            <a:r>
              <a:rPr lang="en-GB" sz="1600" dirty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FT-IR/Raman, HPLC, IC, TGA, centrifugal </a:t>
            </a:r>
            <a:r>
              <a:rPr lang="en-GB" sz="1600" dirty="0">
                <a:solidFill>
                  <a:prstClr val="black"/>
                </a:solidFill>
                <a:cs typeface="Arial" pitchFamily="34" charset="0"/>
              </a:rPr>
              <a:t>contactors,  </a:t>
            </a:r>
            <a:r>
              <a:rPr lang="en-GB" sz="1600" dirty="0" smtClean="0">
                <a:solidFill>
                  <a:prstClr val="black"/>
                </a:solidFill>
                <a:cs typeface="Arial" pitchFamily="34" charset="0"/>
              </a:rPr>
              <a:t>electrochemical workstations …</a:t>
            </a:r>
            <a:endParaRPr lang="en-GB" sz="160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9" y="3645024"/>
            <a:ext cx="3579709" cy="314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8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52" y="2911708"/>
            <a:ext cx="2829156" cy="5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2852936"/>
            <a:ext cx="6768752" cy="1152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>
                <a:solidFill>
                  <a:srgbClr val="C00000"/>
                </a:solidFill>
              </a:rPr>
              <a:t>Theme 4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 smtClean="0">
                <a:solidFill>
                  <a:srgbClr val="C00000"/>
                </a:solidFill>
              </a:rPr>
              <a:t>Cross Cutting Technologies</a:t>
            </a:r>
            <a:br>
              <a:rPr lang="en-GB" dirty="0" smtClean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7" name="Picture 4" descr="CREA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27082"/>
            <a:ext cx="1224136" cy="32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42" y="4902276"/>
            <a:ext cx="1297049" cy="526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296" y="5385915"/>
            <a:ext cx="1704713" cy="471152"/>
          </a:xfrm>
          <a:prstGeom prst="rect">
            <a:avLst/>
          </a:prstGeom>
        </p:spPr>
      </p:pic>
      <p:pic>
        <p:nvPicPr>
          <p:cNvPr id="10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6296" y="974825"/>
            <a:ext cx="1368152" cy="74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95" y="5808279"/>
            <a:ext cx="2004163" cy="5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1716661"/>
            <a:ext cx="1320989" cy="86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50" y="2561091"/>
            <a:ext cx="1185797" cy="43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31" y="6309320"/>
            <a:ext cx="980119" cy="5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11" y="2223526"/>
            <a:ext cx="1314806" cy="31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8014"/>
            <a:ext cx="1298443" cy="51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441566"/>
            <a:ext cx="1644087" cy="56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ybrid Instrument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2" y="3861048"/>
            <a:ext cx="1166445" cy="6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64035"/>
            <a:ext cx="1887041" cy="301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3"/>
            <a:ext cx="8229600" cy="765175"/>
          </a:xfrm>
        </p:spPr>
        <p:txBody>
          <a:bodyPr/>
          <a:lstStyle/>
          <a:p>
            <a:pPr algn="l">
              <a:defRPr/>
            </a:pPr>
            <a:r>
              <a:rPr lang="en-GB" dirty="0" smtClean="0">
                <a:solidFill>
                  <a:srgbClr val="C00000"/>
                </a:solidFill>
              </a:rPr>
              <a:t>Mixed-field imaging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139952" y="6238565"/>
            <a:ext cx="4572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altLang="en-US" sz="1100" dirty="0"/>
              <a:t>‘Combined digital imaging of mixed-field radioactivity with a single detector’, K. </a:t>
            </a:r>
            <a:r>
              <a:rPr lang="en-GB" altLang="en-US" sz="1100" dirty="0" err="1"/>
              <a:t>Gamage</a:t>
            </a:r>
            <a:r>
              <a:rPr lang="en-GB" altLang="en-US" sz="1100" dirty="0"/>
              <a:t> et al., Nuclear Instruments and Methods in Physics Research, (2010) A635 (1) , pp. 74-77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316" y="2780928"/>
            <a:ext cx="27976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70" y="1988840"/>
            <a:ext cx="50863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18" y="902300"/>
            <a:ext cx="1368152" cy="706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628800"/>
            <a:ext cx="6592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Fast neutron imaging, organic scintillators, fast digital electronics</a:t>
            </a:r>
          </a:p>
          <a:p>
            <a:r>
              <a:rPr lang="en-GB" sz="1600" dirty="0" smtClean="0"/>
              <a:t>Mixed field imaging, depth profiling, collimated for 2D spatial discrimination, </a:t>
            </a:r>
            <a:endParaRPr lang="en-GB" sz="1600" dirty="0"/>
          </a:p>
        </p:txBody>
      </p:sp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1957532" y="5122219"/>
            <a:ext cx="2182419" cy="17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1520" y="2852936"/>
            <a:ext cx="6768752" cy="1152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>
                <a:solidFill>
                  <a:srgbClr val="C00000"/>
                </a:solidFill>
              </a:rPr>
              <a:t>Theme 3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>
                <a:solidFill>
                  <a:srgbClr val="C00000"/>
                </a:solidFill>
              </a:rPr>
              <a:t>D</a:t>
            </a:r>
            <a:r>
              <a:rPr lang="en-GB" dirty="0" smtClean="0">
                <a:solidFill>
                  <a:srgbClr val="C00000"/>
                </a:solidFill>
              </a:rPr>
              <a:t>ecommissioning</a:t>
            </a:r>
            <a:br>
              <a:rPr lang="en-GB" dirty="0" smtClean="0">
                <a:solidFill>
                  <a:srgbClr val="C00000"/>
                </a:solidFill>
              </a:rPr>
            </a:b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78385"/>
            <a:ext cx="2100219" cy="115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04" y="3907834"/>
            <a:ext cx="1764903" cy="45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27" y="3201492"/>
            <a:ext cx="2284859" cy="44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0834" y="1700808"/>
            <a:ext cx="1565622" cy="85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47" y="1095028"/>
            <a:ext cx="1964433" cy="49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02" y="4509120"/>
            <a:ext cx="1996133" cy="58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169797"/>
            <a:ext cx="1974578" cy="49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1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-presentation-template-07-11-11F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LU-presentation-template-07-11-11F</Template>
  <TotalTime>32908</TotalTime>
  <Words>861</Words>
  <Application>Microsoft Office PowerPoint</Application>
  <PresentationFormat>On-screen Show (4:3)</PresentationFormat>
  <Paragraphs>175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LU-presentation-template-07-11-11F</vt:lpstr>
      <vt:lpstr>Slides</vt:lpstr>
      <vt:lpstr>Nuclear R&amp;D at Lancaster  </vt:lpstr>
      <vt:lpstr>Nuclear at Lancaster - Overview</vt:lpstr>
      <vt:lpstr>Nuclear at Lancaster - Overview</vt:lpstr>
      <vt:lpstr>Investment in Facilities: ADRIANA  Advanced Digital Radiometric Instrumentation for  Applied Nuclear Activities </vt:lpstr>
      <vt:lpstr>EPSRC Centres for Doctoral Training “Next Generation Nuclear” - NGN </vt:lpstr>
      <vt:lpstr>UTGARD Lab U/Th b-Gamma Active R&amp;D Lab</vt:lpstr>
      <vt:lpstr>PowerPoint Presentation</vt:lpstr>
      <vt:lpstr>Mixed-field imaging</vt:lpstr>
      <vt:lpstr>PowerPoint Presentation</vt:lpstr>
      <vt:lpstr>Electrokinetic Decontamination  of Concrete</vt:lpstr>
      <vt:lpstr>Tele–operated &amp; Autonomous  Mobile Robotics for Nuclear</vt:lpstr>
      <vt:lpstr>PowerPoint Presentation</vt:lpstr>
      <vt:lpstr>TRLs 1-3: DISTINCTIVE, 2014-2017 </vt:lpstr>
      <vt:lpstr>PowerPoint Presentation</vt:lpstr>
      <vt:lpstr>Advanced PUREX (COEX / UREX-like)</vt:lpstr>
      <vt:lpstr>Behaviour of UK SNF Under Conditions  Relevant to Geological Disposal</vt:lpstr>
      <vt:lpstr>PowerPoint Presentation</vt:lpstr>
    </vt:vector>
  </TitlesOfParts>
  <Company>lancaster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Reprocessing – Key Challenges</dc:title>
  <dc:creator>colin boxall</dc:creator>
  <cp:lastModifiedBy>Laventine, Dominic</cp:lastModifiedBy>
  <cp:revision>687</cp:revision>
  <cp:lastPrinted>2014-12-09T15:00:36Z</cp:lastPrinted>
  <dcterms:created xsi:type="dcterms:W3CDTF">2012-01-08T16:22:34Z</dcterms:created>
  <dcterms:modified xsi:type="dcterms:W3CDTF">2017-08-23T14:25:37Z</dcterms:modified>
</cp:coreProperties>
</file>